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73" r:id="rId4"/>
    <p:sldId id="259" r:id="rId5"/>
    <p:sldId id="271" r:id="rId6"/>
    <p:sldId id="260" r:id="rId7"/>
    <p:sldId id="274" r:id="rId8"/>
    <p:sldId id="275" r:id="rId9"/>
    <p:sldId id="258" r:id="rId10"/>
    <p:sldId id="276" r:id="rId11"/>
    <p:sldId id="277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8" r:id="rId23"/>
    <p:sldId id="272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232"/>
    <p:restoredTop sz="96405"/>
  </p:normalViewPr>
  <p:slideViewPr>
    <p:cSldViewPr snapToGrid="0" snapToObjects="1">
      <p:cViewPr varScale="1">
        <p:scale>
          <a:sx n="25" d="100"/>
          <a:sy n="25" d="100"/>
        </p:scale>
        <p:origin x="160" y="2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BEE21-55F0-AD40-B43A-DF94B7324CDC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5B923-E638-A148-B416-9B684C152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3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750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fac517cdd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fac517cdd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013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fac517c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fac517c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390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fac517cdd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fac517cdd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222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fac517cdd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fac517cdd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18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fac517cd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fac517cd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Reusability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Image-understanding systems (IUS) include three levels of abstraction as follows: low level includes image primitives such as edges, texture elements, or regions; intermediate level includes boundaries, surfaces and volumes; and high level includes objects, scenes, or events. Many of these requirements are entirely topics for further research.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2130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fac517cdd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fac517cdd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77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ac517cdd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ac517cdd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271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fac517cd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fac517cd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25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fac517cdd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fac517cdd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246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fac517cd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fac517cd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777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fac517c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fac517c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840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fac517cdd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fac517cdd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482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fac517cdd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fac517cdd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Cconsider arbitrary groupings of llocations and channels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3985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fac517cdd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fac517cdd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http://karpathy.github.io/2015/05/21/rnn-effectiveness/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3122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fac517cdd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fac517cdd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the activations of individual neurons, spatial positions and channels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2188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fac517cdd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fac517cdd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one layer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9648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fac517cdd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fac517cdd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layer: each layer has several channels, combine neurons at these channels having the same spatial locaiton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interface: the interface for interacting with neurons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146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fac517cdd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fac517cdd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layer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interface: the interface for interacting with layers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9597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fac517cdd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fac517cdd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layer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interface: the interface for interacting with layers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4816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fac517cdd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fac517cdd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interface: the interface for interacting with attributions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3956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fac517cdd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fac517cdd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interface: the interface for interacting with attributions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8942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fac517cdd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fac517cdd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between HDI and Models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4095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fac517cdd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fac517cdd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interface: the interface for interacting with attributions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, displays the attribution on channel level + sorting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001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fac517cdd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fac517cdd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interface: the interface for interacting with high-level activations and attributions for humans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9932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fac517cdd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fac517cdd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interface: the interface for interacting with high-level activations and attributions for humans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3496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fac517cd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fac517cd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610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fac517cdd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fac517cdd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9097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fac517cdd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fac517cdd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848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fac517cdd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fac517cdd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8581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fac517cd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fac517cd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7920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fac517cdd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fac517cdd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637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fac517cd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fac517cdd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55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fac517cd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fac517cd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n-dimensional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data size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58424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79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fac517cd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fac517cd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549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fac517cdd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fac517cdd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72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ac517cd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fac517cd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662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fac517cdd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fac517cdd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552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fac517cd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fac517cdd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85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96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800" cy="10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7761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390116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20739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lucid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hyperlink" Target="https://colab.research.google.com/github/tensorflow/lucid/blob/master/notebooks/building-blocks/SemanticDictionary.ipynb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13</a:t>
            </a:r>
            <a:br>
              <a:rPr lang="en-US" dirty="0"/>
            </a:br>
            <a:r>
              <a:rPr lang="en-US" dirty="0"/>
              <a:t>Interpretable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Quick Intro to Models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t="9024"/>
          <a:stretch/>
        </p:blipFill>
        <p:spPr>
          <a:xfrm>
            <a:off x="473101" y="1469816"/>
            <a:ext cx="4355068" cy="29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701" y="1469801"/>
            <a:ext cx="2670268" cy="150203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18967" y="4275417"/>
            <a:ext cx="43092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Large Data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225767" y="2883251"/>
            <a:ext cx="26704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Multidimensionality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1" name="Google Shape;81;p16"/>
          <p:cNvGrpSpPr/>
          <p:nvPr/>
        </p:nvGrpSpPr>
        <p:grpSpPr>
          <a:xfrm>
            <a:off x="1357367" y="4848233"/>
            <a:ext cx="1734400" cy="961600"/>
            <a:chOff x="4181250" y="3346925"/>
            <a:chExt cx="1300800" cy="721200"/>
          </a:xfrm>
        </p:grpSpPr>
        <p:sp>
          <p:nvSpPr>
            <p:cNvPr id="82" name="Google Shape;82;p16"/>
            <p:cNvSpPr/>
            <p:nvPr/>
          </p:nvSpPr>
          <p:spPr>
            <a:xfrm>
              <a:off x="4181250" y="3346925"/>
              <a:ext cx="1300800" cy="721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33" tIns="0" rIns="0" bIns="0" anchor="b" anchorCtr="0">
              <a:noAutofit/>
            </a:bodyPr>
            <a:lstStyle/>
            <a:p>
              <a:pPr algn="ctr"/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algn="ctr"/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algn="ctr"/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algn="ctr"/>
              <a:r>
                <a:rPr lang="en" sz="1333">
                  <a:latin typeface="Proxima Nova"/>
                  <a:ea typeface="Proxima Nova"/>
                  <a:cs typeface="Proxima Nova"/>
                  <a:sym typeface="Proxima Nova"/>
                </a:rPr>
                <a:t>universe</a:t>
              </a:r>
              <a:endParaRPr sz="1333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4587025" y="3473375"/>
              <a:ext cx="451200" cy="429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33" tIns="0" rIns="0" bIns="0" anchor="ctr" anchorCtr="0">
              <a:noAutofit/>
            </a:bodyPr>
            <a:lstStyle/>
            <a:p>
              <a:r>
                <a:rPr lang="en" sz="1333">
                  <a:latin typeface="Proxima Nova"/>
                  <a:ea typeface="Proxima Nova"/>
                  <a:cs typeface="Proxima Nova"/>
                  <a:sym typeface="Proxima Nova"/>
                </a:rPr>
                <a:t>data</a:t>
              </a:r>
              <a:endParaRPr sz="1333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001" y="3601290"/>
            <a:ext cx="2240935" cy="223593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481167" y="5756967"/>
            <a:ext cx="34868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Subset of Data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160367" y="5682767"/>
            <a:ext cx="26704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Task Complexity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9767" y="714001"/>
            <a:ext cx="2240933" cy="355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7">
            <a:alphaModFix/>
          </a:blip>
          <a:srcRect l="7463" r="6255" b="5829"/>
          <a:stretch/>
        </p:blipFill>
        <p:spPr>
          <a:xfrm>
            <a:off x="8278668" y="4346500"/>
            <a:ext cx="3362065" cy="223593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399633" y="6145367"/>
            <a:ext cx="42256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Data Visualization is not Enough</a:t>
            </a:r>
            <a:endParaRPr sz="24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5097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Quick Intro to Models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15600" y="1657900"/>
            <a:ext cx="4752800" cy="342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AutoNum type="arabicPeriod"/>
            </a:pPr>
            <a:r>
              <a:rPr lang="en"/>
              <a:t>Make Prediction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Regression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Classification</a:t>
            </a:r>
            <a:endParaRPr/>
          </a:p>
          <a:p>
            <a:pPr>
              <a:buAutoNum type="arabicPeriod"/>
            </a:pPr>
            <a:r>
              <a:rPr lang="en"/>
              <a:t>Extract Information from Data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Discover Patterns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Discover Relationships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Represent data in other forms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Clustering</a:t>
            </a:r>
            <a:endParaRPr/>
          </a:p>
        </p:txBody>
      </p:sp>
      <p:grpSp>
        <p:nvGrpSpPr>
          <p:cNvPr id="96" name="Google Shape;96;p17"/>
          <p:cNvGrpSpPr/>
          <p:nvPr/>
        </p:nvGrpSpPr>
        <p:grpSpPr>
          <a:xfrm>
            <a:off x="7624567" y="1592167"/>
            <a:ext cx="3271000" cy="4320600"/>
            <a:chOff x="1340050" y="1247250"/>
            <a:chExt cx="2453250" cy="3240450"/>
          </a:xfrm>
        </p:grpSpPr>
        <p:sp>
          <p:nvSpPr>
            <p:cNvPr id="97" name="Google Shape;97;p17"/>
            <p:cNvSpPr/>
            <p:nvPr/>
          </p:nvSpPr>
          <p:spPr>
            <a:xfrm>
              <a:off x="1340050" y="1247250"/>
              <a:ext cx="1245600" cy="7938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Data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340050" y="2470575"/>
              <a:ext cx="1245600" cy="793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Model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algn="ctr"/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f(x)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340050" y="3693900"/>
              <a:ext cx="1245600" cy="7938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Output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00" name="Google Shape;100;p17"/>
            <p:cNvCxnSpPr>
              <a:stCxn id="97" idx="2"/>
              <a:endCxn id="98" idx="0"/>
            </p:cNvCxnSpPr>
            <p:nvPr/>
          </p:nvCxnSpPr>
          <p:spPr>
            <a:xfrm>
              <a:off x="1962850" y="2041050"/>
              <a:ext cx="0" cy="42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1" name="Google Shape;101;p17"/>
            <p:cNvCxnSpPr>
              <a:stCxn id="98" idx="2"/>
              <a:endCxn id="99" idx="0"/>
            </p:cNvCxnSpPr>
            <p:nvPr/>
          </p:nvCxnSpPr>
          <p:spPr>
            <a:xfrm>
              <a:off x="1962850" y="3264375"/>
              <a:ext cx="0" cy="42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2" name="Google Shape;102;p17"/>
            <p:cNvSpPr txBox="1"/>
            <p:nvPr/>
          </p:nvSpPr>
          <p:spPr>
            <a:xfrm>
              <a:off x="2645800" y="2624325"/>
              <a:ext cx="11475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>
                  <a:latin typeface="Proxima Nova"/>
                  <a:ea typeface="Proxima Nova"/>
                  <a:cs typeface="Proxima Nova"/>
                  <a:sym typeface="Proxima Nova"/>
                </a:rPr>
                <a:t>compact data representation</a:t>
              </a:r>
              <a:endParaRPr sz="1333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endParaRPr sz="1333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828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Quick Intro to Models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415600" y="1657900"/>
            <a:ext cx="5350400" cy="342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Training a model: the process where model learns from data to optimize an evaluation metric</a:t>
            </a:r>
            <a:endParaRPr/>
          </a:p>
          <a:p>
            <a:r>
              <a:rPr lang="en"/>
              <a:t>Training data: data sample</a:t>
            </a:r>
            <a:endParaRPr/>
          </a:p>
          <a:p>
            <a:r>
              <a:rPr lang="en"/>
              <a:t>Inside the Model: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Weights / Parameters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Transformations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Hidden Representation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467" y="2166734"/>
            <a:ext cx="5822032" cy="252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683200" y="5552200"/>
            <a:ext cx="69652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Assumption: good performing models represent the data well</a:t>
            </a:r>
            <a:endParaRPr sz="24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0176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Why Interpretable Models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25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AutoNum type="arabicPeriod"/>
            </a:pPr>
            <a:r>
              <a:rPr lang="en" b="1"/>
              <a:t>Extract Information from Data</a:t>
            </a:r>
            <a:endParaRPr b="1"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Discover Patterns and Relationships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Represent data in other forms</a:t>
            </a:r>
            <a:endParaRPr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Clustering</a:t>
            </a:r>
            <a:endParaRPr/>
          </a:p>
          <a:p>
            <a:pPr>
              <a:buAutoNum type="arabicPeriod"/>
            </a:pPr>
            <a:r>
              <a:rPr lang="en" b="1"/>
              <a:t>Control over Model</a:t>
            </a:r>
            <a:endParaRPr b="1"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prevent mistakes or biases unintentionally learned by the model</a:t>
            </a:r>
            <a:endParaRPr/>
          </a:p>
          <a:p>
            <a:pPr>
              <a:buAutoNum type="arabicPeriod"/>
            </a:pPr>
            <a:r>
              <a:rPr lang="en" b="1"/>
              <a:t>Augment Human Knowledge and Intelligence</a:t>
            </a:r>
            <a:endParaRPr b="1"/>
          </a:p>
          <a:p>
            <a:pPr lvl="1">
              <a:spcBef>
                <a:spcPts val="0"/>
              </a:spcBef>
              <a:buAutoNum type="alphaLcPeriod"/>
            </a:pPr>
            <a:r>
              <a:rPr lang="en"/>
              <a:t>Learn new Techniques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16100"/>
          <a:stretch/>
        </p:blipFill>
        <p:spPr>
          <a:xfrm>
            <a:off x="7355867" y="226933"/>
            <a:ext cx="3471267" cy="253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934" y="2942400"/>
            <a:ext cx="5263141" cy="163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5">
            <a:alphaModFix/>
          </a:blip>
          <a:srcRect l="18253" t="13011" r="9742" b="12211"/>
          <a:stretch/>
        </p:blipFill>
        <p:spPr>
          <a:xfrm>
            <a:off x="7596534" y="4757184"/>
            <a:ext cx="2918255" cy="1833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901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Why Interpretable Models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301" y="1576200"/>
            <a:ext cx="3104833" cy="49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516533" y="1460667"/>
            <a:ext cx="69652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Assumption: good performing models represent the data well</a:t>
            </a:r>
            <a:endParaRPr sz="2400"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7" name="Google Shape;127;p20"/>
          <p:cNvGrpSpPr/>
          <p:nvPr/>
        </p:nvGrpSpPr>
        <p:grpSpPr>
          <a:xfrm>
            <a:off x="670669" y="2242585"/>
            <a:ext cx="2895163" cy="3824163"/>
            <a:chOff x="1340050" y="1247250"/>
            <a:chExt cx="2453250" cy="3240450"/>
          </a:xfrm>
        </p:grpSpPr>
        <p:sp>
          <p:nvSpPr>
            <p:cNvPr id="128" name="Google Shape;128;p20"/>
            <p:cNvSpPr/>
            <p:nvPr/>
          </p:nvSpPr>
          <p:spPr>
            <a:xfrm>
              <a:off x="1340050" y="1247250"/>
              <a:ext cx="1245600" cy="7938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Data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1340050" y="2470575"/>
              <a:ext cx="1245600" cy="793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Model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algn="ctr"/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f(x)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1340050" y="3693900"/>
              <a:ext cx="1245600" cy="7938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latin typeface="Proxima Nova"/>
                  <a:ea typeface="Proxima Nova"/>
                  <a:cs typeface="Proxima Nova"/>
                  <a:sym typeface="Proxima Nova"/>
                </a:rPr>
                <a:t>Output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31" name="Google Shape;131;p20"/>
            <p:cNvCxnSpPr>
              <a:stCxn id="128" idx="2"/>
              <a:endCxn id="129" idx="0"/>
            </p:cNvCxnSpPr>
            <p:nvPr/>
          </p:nvCxnSpPr>
          <p:spPr>
            <a:xfrm>
              <a:off x="1962850" y="2041050"/>
              <a:ext cx="0" cy="42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2" name="Google Shape;132;p20"/>
            <p:cNvCxnSpPr>
              <a:stCxn id="129" idx="2"/>
              <a:endCxn id="130" idx="0"/>
            </p:cNvCxnSpPr>
            <p:nvPr/>
          </p:nvCxnSpPr>
          <p:spPr>
            <a:xfrm>
              <a:off x="1962850" y="3264375"/>
              <a:ext cx="0" cy="42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3" name="Google Shape;133;p20"/>
            <p:cNvSpPr txBox="1"/>
            <p:nvPr/>
          </p:nvSpPr>
          <p:spPr>
            <a:xfrm>
              <a:off x="2645800" y="2624325"/>
              <a:ext cx="11475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>
                  <a:latin typeface="Proxima Nova"/>
                  <a:ea typeface="Proxima Nova"/>
                  <a:cs typeface="Proxima Nova"/>
                  <a:sym typeface="Proxima Nova"/>
                </a:rPr>
                <a:t>compact data representation</a:t>
              </a:r>
              <a:endParaRPr sz="1333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endParaRPr sz="1333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834" y="3130299"/>
            <a:ext cx="4227701" cy="183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64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Quick Intro to (Supervised) Models</a:t>
            </a:r>
            <a:endParaRPr/>
          </a:p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5216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i="1"/>
              <a:t>Linear Models</a:t>
            </a:r>
            <a:endParaRPr i="1"/>
          </a:p>
          <a:p>
            <a:r>
              <a:rPr lang="en"/>
              <a:t>Decision Tree</a:t>
            </a:r>
            <a:endParaRPr/>
          </a:p>
          <a:p>
            <a:r>
              <a:rPr lang="en"/>
              <a:t>K Nearest Neighbour</a:t>
            </a:r>
            <a:endParaRPr/>
          </a:p>
          <a:p>
            <a:r>
              <a:rPr lang="en"/>
              <a:t>Probabilistic / Naive Bayes</a:t>
            </a:r>
            <a:endParaRPr/>
          </a:p>
          <a:p>
            <a:r>
              <a:rPr lang="en" i="1"/>
              <a:t>Supervised Vector Machine</a:t>
            </a:r>
            <a:endParaRPr i="1"/>
          </a:p>
          <a:p>
            <a:r>
              <a:rPr lang="en" b="1"/>
              <a:t>Neural Network</a:t>
            </a:r>
            <a:endParaRPr b="1"/>
          </a:p>
          <a:p>
            <a:r>
              <a:rPr lang="en"/>
              <a:t>...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067" y="118251"/>
            <a:ext cx="2839368" cy="18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4">
            <a:alphaModFix/>
          </a:blip>
          <a:srcRect t="7961"/>
          <a:stretch/>
        </p:blipFill>
        <p:spPr>
          <a:xfrm>
            <a:off x="7259067" y="4317133"/>
            <a:ext cx="4672903" cy="24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457" y="4156256"/>
            <a:ext cx="2776201" cy="24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623" y="4931624"/>
            <a:ext cx="3778132" cy="119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7">
            <a:alphaModFix/>
          </a:blip>
          <a:srcRect l="2626" t="3746" r="2909" b="11298"/>
          <a:stretch/>
        </p:blipFill>
        <p:spPr>
          <a:xfrm>
            <a:off x="7540134" y="2356950"/>
            <a:ext cx="4110767" cy="179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48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800" cy="10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2. Intro to NN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3617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Quick Intro to NN - Motivations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6325200" y="1664233"/>
            <a:ext cx="5538000" cy="44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buSzPts val="1600"/>
            </a:pPr>
            <a:r>
              <a:rPr lang="en" sz="2133"/>
              <a:t>Representation Learning: Automated ‘Feature Engineering’ capabilities</a:t>
            </a:r>
            <a:endParaRPr sz="2133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Hidden Latent Features</a:t>
            </a:r>
            <a:endParaRPr sz="16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Automatic Parameter Tuning</a:t>
            </a:r>
            <a:endParaRPr sz="1600"/>
          </a:p>
          <a:p>
            <a:pPr indent="-440256">
              <a:buSzPts val="1600"/>
            </a:pPr>
            <a:r>
              <a:rPr lang="en" sz="2133"/>
              <a:t>Scalability (with enough computational resources + ‘proper’ network architecture)</a:t>
            </a:r>
            <a:endParaRPr sz="2133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Training</a:t>
            </a:r>
            <a:endParaRPr sz="16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Model Searching</a:t>
            </a:r>
            <a:endParaRPr sz="16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Prediction</a:t>
            </a:r>
            <a:endParaRPr sz="1600"/>
          </a:p>
          <a:p>
            <a:pPr indent="-440256">
              <a:buSzPts val="1600"/>
            </a:pPr>
            <a:r>
              <a:rPr lang="en" sz="2133"/>
              <a:t>Performance on Complex Tasks</a:t>
            </a:r>
            <a:endParaRPr sz="2133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Most complex problems are nonlinear</a:t>
            </a:r>
            <a:endParaRPr sz="16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eg: Computer Vision, NLP</a:t>
            </a:r>
            <a:endParaRPr sz="160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34" y="1819834"/>
            <a:ext cx="5873767" cy="268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01" y="5118800"/>
            <a:ext cx="2366532" cy="1333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776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314000" y="1536633"/>
            <a:ext cx="6039600" cy="451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8722">
              <a:buSzPts val="1700"/>
            </a:pPr>
            <a:r>
              <a:rPr lang="en" sz="2267"/>
              <a:t>Inspired from Human Brain</a:t>
            </a:r>
            <a:endParaRPr sz="2267"/>
          </a:p>
          <a:p>
            <a:pPr indent="-448722">
              <a:buSzPts val="1700"/>
            </a:pPr>
            <a:r>
              <a:rPr lang="en" sz="2267" b="1"/>
              <a:t>Composable Functions</a:t>
            </a:r>
            <a:endParaRPr sz="2267" b="1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Non-Linear</a:t>
            </a:r>
            <a:endParaRPr sz="1733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Linear</a:t>
            </a:r>
            <a:endParaRPr sz="1733"/>
          </a:p>
          <a:p>
            <a:pPr indent="-448722">
              <a:buSzPts val="1700"/>
            </a:pPr>
            <a:r>
              <a:rPr lang="en" sz="2267"/>
              <a:t>Components:</a:t>
            </a:r>
            <a:endParaRPr sz="2267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Unit: Neurons</a:t>
            </a:r>
            <a:endParaRPr sz="1733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Edge: Weights</a:t>
            </a:r>
            <a:endParaRPr sz="1733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Activation / Transfer Functions</a:t>
            </a:r>
            <a:endParaRPr sz="1733"/>
          </a:p>
          <a:p>
            <a:pPr lvl="2" indent="-414856">
              <a:spcBef>
                <a:spcPts val="0"/>
              </a:spcBef>
              <a:buSzPts val="1300"/>
            </a:pPr>
            <a:r>
              <a:rPr lang="en" sz="1733"/>
              <a:t>Output of Neuron / Activation Function: activation</a:t>
            </a:r>
            <a:endParaRPr sz="1733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Layers</a:t>
            </a:r>
            <a:endParaRPr sz="2267"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Quick Intro to NN - What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b="17191"/>
          <a:stretch/>
        </p:blipFill>
        <p:spPr>
          <a:xfrm>
            <a:off x="6353601" y="3589070"/>
            <a:ext cx="5052399" cy="24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l="9579" t="23417" r="6394" b="12651"/>
          <a:stretch/>
        </p:blipFill>
        <p:spPr>
          <a:xfrm>
            <a:off x="7712501" y="1612067"/>
            <a:ext cx="3014433" cy="172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1227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Quick Intro to NN - What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6406800" cy="539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8722">
              <a:buSzPts val="1700"/>
            </a:pPr>
            <a:r>
              <a:rPr lang="en" sz="2267"/>
              <a:t>Inspired from Human Brain</a:t>
            </a:r>
            <a:endParaRPr sz="2267"/>
          </a:p>
          <a:p>
            <a:pPr indent="-448722">
              <a:buSzPts val="1700"/>
            </a:pPr>
            <a:r>
              <a:rPr lang="en" sz="2267"/>
              <a:t>Composable Functions</a:t>
            </a:r>
            <a:endParaRPr sz="2267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Non-Linear</a:t>
            </a:r>
            <a:endParaRPr sz="1733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Linear</a:t>
            </a:r>
            <a:endParaRPr sz="1733"/>
          </a:p>
          <a:p>
            <a:pPr indent="-448722">
              <a:buSzPts val="1700"/>
            </a:pPr>
            <a:r>
              <a:rPr lang="en" sz="2267"/>
              <a:t>Components:</a:t>
            </a:r>
            <a:endParaRPr sz="2267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Unit: Neurons</a:t>
            </a:r>
            <a:endParaRPr sz="1733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Edge: Weights</a:t>
            </a:r>
            <a:endParaRPr sz="1733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Activation / Transfer Functions</a:t>
            </a:r>
            <a:endParaRPr sz="1733"/>
          </a:p>
          <a:p>
            <a:pPr lvl="2" indent="-414856">
              <a:spcBef>
                <a:spcPts val="0"/>
              </a:spcBef>
              <a:buSzPts val="1300"/>
            </a:pPr>
            <a:r>
              <a:rPr lang="en" sz="1733"/>
              <a:t>Output of Activation Function / Neuron: activation</a:t>
            </a:r>
            <a:endParaRPr sz="1733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 b="1"/>
              <a:t>Layers</a:t>
            </a:r>
            <a:r>
              <a:rPr lang="en" sz="1733"/>
              <a:t>:</a:t>
            </a:r>
            <a:endParaRPr sz="1733"/>
          </a:p>
          <a:p>
            <a:pPr lvl="2" indent="-414856">
              <a:spcBef>
                <a:spcPts val="0"/>
              </a:spcBef>
              <a:buSzPts val="1300"/>
            </a:pPr>
            <a:r>
              <a:rPr lang="en" sz="1733"/>
              <a:t>Input</a:t>
            </a:r>
            <a:endParaRPr sz="1733"/>
          </a:p>
          <a:p>
            <a:pPr lvl="2" indent="-414856">
              <a:spcBef>
                <a:spcPts val="0"/>
              </a:spcBef>
              <a:buSzPts val="1300"/>
            </a:pPr>
            <a:r>
              <a:rPr lang="en" sz="1733"/>
              <a:t>Hidden:</a:t>
            </a:r>
            <a:r>
              <a:rPr lang="en" sz="1733" i="1"/>
              <a:t> outputs of previous layer became the input of next layer</a:t>
            </a:r>
            <a:endParaRPr sz="1733" i="1"/>
          </a:p>
          <a:p>
            <a:pPr lvl="2" indent="-414856">
              <a:spcBef>
                <a:spcPts val="0"/>
              </a:spcBef>
              <a:buSzPts val="1300"/>
            </a:pPr>
            <a:r>
              <a:rPr lang="en" sz="1733"/>
              <a:t>Output</a:t>
            </a:r>
            <a:endParaRPr sz="1733"/>
          </a:p>
          <a:p>
            <a:pPr indent="-448722">
              <a:buSzPts val="1700"/>
            </a:pPr>
            <a:r>
              <a:rPr lang="en" sz="2267"/>
              <a:t>Interconnected Neurons: </a:t>
            </a:r>
            <a:r>
              <a:rPr lang="en" sz="2267" b="1"/>
              <a:t>Neural</a:t>
            </a:r>
            <a:r>
              <a:rPr lang="en" sz="2267"/>
              <a:t> </a:t>
            </a:r>
            <a:r>
              <a:rPr lang="en" sz="2267" b="1"/>
              <a:t>Network</a:t>
            </a:r>
            <a:endParaRPr b="1"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200" y="336099"/>
            <a:ext cx="4021233" cy="32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6945" y="3804000"/>
            <a:ext cx="3877135" cy="2535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767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58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Thank you for the insightful reviews!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Showcase in 2 weeks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0056E-EC5C-BC4E-BC4A-3F47A372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058" y="1275779"/>
            <a:ext cx="6415963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5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Quick Intro to NN for Computer Vision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613200" y="3719033"/>
            <a:ext cx="11360800" cy="282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Layers: consist of neurons and channels, outputs activations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Convolution and Pooling Layers: Detecting Spatial Features, Shapes, Styles (Color), etc. → automatically learned by NN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Fully Connected Layer: prediction task</a:t>
            </a:r>
            <a:endParaRPr/>
          </a:p>
          <a:p>
            <a:r>
              <a:rPr lang="en"/>
              <a:t>Channels: detector, eg: RGB, Abstract Channels, etc.</a:t>
            </a:r>
            <a:endParaRPr/>
          </a:p>
          <a:p>
            <a:r>
              <a:rPr lang="en"/>
              <a:t>Input Image: RGB Pixels</a:t>
            </a:r>
            <a:endParaRPr/>
          </a:p>
          <a:p>
            <a:r>
              <a:rPr lang="en"/>
              <a:t>Transfer Learning: Reusability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313" y="1467100"/>
            <a:ext cx="6088555" cy="2243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254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800" cy="10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3. Related Works and Contributions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1169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Prior Works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Interpretability is usually studied in isolation</a:t>
            </a:r>
            <a:endParaRPr/>
          </a:p>
          <a:p>
            <a:r>
              <a:rPr lang="en"/>
              <a:t>Most just relates the features / hidden features to output instead of studying the relationships between parameters / hidden features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In context of NN, this is related to hidden layers</a:t>
            </a:r>
            <a:endParaRPr/>
          </a:p>
          <a:p>
            <a:r>
              <a:rPr lang="en"/>
              <a:t>Doesn’t consider the building blocks of the model and the relationships between them</a:t>
            </a:r>
            <a:endParaRPr/>
          </a:p>
          <a:p>
            <a:r>
              <a:rPr lang="en"/>
              <a:t>Interpretability Concepts: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Activations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Attributions + Saliency Maps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1872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Main Contributions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Distilling (black box) Models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Specifically in Deep Nets</a:t>
            </a:r>
            <a:endParaRPr/>
          </a:p>
          <a:p>
            <a:r>
              <a:rPr lang="en"/>
              <a:t>Abstraction over Interpretability: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derive interpretability blocks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interfaces for interpretability blocks</a:t>
            </a:r>
            <a:endParaRPr/>
          </a:p>
          <a:p>
            <a:r>
              <a:rPr lang="en"/>
              <a:t>Explore powerful interpretability interfaces by combining the combinatorial interpretability space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7853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800" cy="10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4. Presented Ideas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8368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Building Block of Interpretability</a:t>
            </a: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727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Navigate the interpretability abstractions and space of interpretable interfaces: </a:t>
            </a:r>
            <a:r>
              <a:rPr lang="en" b="1"/>
              <a:t>Substrate</a:t>
            </a:r>
            <a:r>
              <a:rPr lang="en"/>
              <a:t>, </a:t>
            </a:r>
            <a:r>
              <a:rPr lang="en" b="1"/>
              <a:t>Content</a:t>
            </a:r>
            <a:r>
              <a:rPr lang="en"/>
              <a:t> and </a:t>
            </a:r>
            <a:r>
              <a:rPr lang="en" b="1"/>
              <a:t>Presentation Elements</a:t>
            </a:r>
            <a:endParaRPr b="1"/>
          </a:p>
          <a:p>
            <a:r>
              <a:rPr lang="en" b="1"/>
              <a:t>Presentation &gt; Content </a:t>
            </a:r>
            <a:r>
              <a:rPr lang="en"/>
              <a:t>(Interpretability Concepts)</a:t>
            </a:r>
            <a:r>
              <a:rPr lang="en" b="1"/>
              <a:t> &gt; Substrate </a:t>
            </a:r>
            <a:r>
              <a:rPr lang="en"/>
              <a:t>(Model and Data)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100" y="3103583"/>
            <a:ext cx="3788933" cy="334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918" y="2976518"/>
            <a:ext cx="2216967" cy="35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7529" y="3693395"/>
            <a:ext cx="4098865" cy="209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6031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Content - Main Questions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481200" cy="482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31789">
              <a:buSzPts val="1500"/>
            </a:pPr>
            <a:r>
              <a:rPr lang="en" sz="2000"/>
              <a:t>What does the model recognizes / detects / sees: </a:t>
            </a:r>
            <a:r>
              <a:rPr lang="en" sz="2000">
                <a:solidFill>
                  <a:schemeClr val="dk2"/>
                </a:solidFill>
              </a:rPr>
              <a:t>activation</a:t>
            </a:r>
            <a:endParaRPr sz="2000"/>
          </a:p>
          <a:p>
            <a:pPr lvl="1" indent="-397923">
              <a:spcBef>
                <a:spcPts val="0"/>
              </a:spcBef>
              <a:buSzPts val="1100"/>
            </a:pPr>
            <a:r>
              <a:rPr lang="en" sz="1467"/>
              <a:t>the outputs of the models</a:t>
            </a:r>
            <a:endParaRPr sz="1467"/>
          </a:p>
          <a:p>
            <a:pPr lvl="1" indent="-397923">
              <a:spcBef>
                <a:spcPts val="0"/>
              </a:spcBef>
              <a:buSzPts val="1100"/>
            </a:pPr>
            <a:r>
              <a:rPr lang="en" sz="1467"/>
              <a:t>presentation: feature visualization</a:t>
            </a:r>
            <a:endParaRPr sz="1467"/>
          </a:p>
          <a:p>
            <a:pPr indent="-431789">
              <a:buSzPts val="1500"/>
            </a:pPr>
            <a:r>
              <a:rPr lang="en" sz="2000"/>
              <a:t>How does the model behave / make decisions: </a:t>
            </a:r>
            <a:r>
              <a:rPr lang="en" sz="2000">
                <a:solidFill>
                  <a:schemeClr val="dk2"/>
                </a:solidFill>
              </a:rPr>
              <a:t>attribution</a:t>
            </a:r>
            <a:endParaRPr sz="2000"/>
          </a:p>
          <a:p>
            <a:pPr lvl="1" indent="-397923">
              <a:spcBef>
                <a:spcPts val="0"/>
              </a:spcBef>
              <a:buSzPts val="1100"/>
            </a:pPr>
            <a:r>
              <a:rPr lang="en" sz="1467"/>
              <a:t>what caused the behavior</a:t>
            </a:r>
            <a:endParaRPr sz="1467"/>
          </a:p>
          <a:p>
            <a:pPr lvl="1" indent="-397923">
              <a:spcBef>
                <a:spcPts val="0"/>
              </a:spcBef>
              <a:buSzPts val="1100"/>
            </a:pPr>
            <a:r>
              <a:rPr lang="en" sz="1467"/>
              <a:t>how the weights and activations affect the model’s decision</a:t>
            </a:r>
            <a:endParaRPr sz="1467"/>
          </a:p>
          <a:p>
            <a:pPr lvl="1" indent="-397923">
              <a:spcBef>
                <a:spcPts val="0"/>
              </a:spcBef>
              <a:buSzPts val="1100"/>
            </a:pPr>
            <a:r>
              <a:rPr lang="en" sz="1467"/>
              <a:t>approximates the relationships between input/hidden features to target / higher level ideas</a:t>
            </a:r>
            <a:endParaRPr sz="1467"/>
          </a:p>
          <a:p>
            <a:pPr lvl="1" indent="-397923">
              <a:spcBef>
                <a:spcPts val="0"/>
              </a:spcBef>
              <a:buSzPts val="1100"/>
            </a:pPr>
            <a:r>
              <a:rPr lang="en" sz="1467"/>
              <a:t>presentation: saliency maps</a:t>
            </a:r>
            <a:endParaRPr sz="1467"/>
          </a:p>
          <a:p>
            <a:pPr indent="-431789">
              <a:buSzPts val="1500"/>
            </a:pPr>
            <a:r>
              <a:rPr lang="en" sz="2000" i="1"/>
              <a:t>What changes affect how the model behave: </a:t>
            </a:r>
            <a:r>
              <a:rPr lang="en" sz="2000" i="1">
                <a:solidFill>
                  <a:schemeClr val="dk2"/>
                </a:solidFill>
              </a:rPr>
              <a:t>gradient</a:t>
            </a:r>
            <a:endParaRPr sz="2000" i="1">
              <a:solidFill>
                <a:schemeClr val="dk2"/>
              </a:solidFill>
            </a:endParaRPr>
          </a:p>
          <a:p>
            <a:pPr lvl="1" indent="-397923">
              <a:spcBef>
                <a:spcPts val="0"/>
              </a:spcBef>
              <a:buSzPts val="1100"/>
            </a:pPr>
            <a:r>
              <a:rPr lang="en" sz="1467"/>
              <a:t>what changes the behavior of the model</a:t>
            </a:r>
            <a:endParaRPr sz="1467"/>
          </a:p>
          <a:p>
            <a:pPr lvl="1" indent="-397923">
              <a:spcBef>
                <a:spcPts val="0"/>
              </a:spcBef>
              <a:buSzPts val="1100"/>
            </a:pPr>
            <a:r>
              <a:rPr lang="en" sz="1467"/>
              <a:t>presentation: heatmap</a:t>
            </a:r>
            <a:endParaRPr sz="1467">
              <a:solidFill>
                <a:schemeClr val="dk2"/>
              </a:solidFill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034" y="2563550"/>
            <a:ext cx="5025601" cy="2775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48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Atom</a:t>
            </a:r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524767" y="4052467"/>
            <a:ext cx="11360800" cy="18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Individual Neurons</a:t>
            </a:r>
            <a:endParaRPr/>
          </a:p>
          <a:p>
            <a:r>
              <a:rPr lang="en"/>
              <a:t>Spatial Activations</a:t>
            </a:r>
            <a:endParaRPr/>
          </a:p>
          <a:p>
            <a:r>
              <a:rPr lang="en"/>
              <a:t>Channel Activations</a:t>
            </a:r>
            <a:endParaRPr/>
          </a:p>
          <a:p>
            <a:r>
              <a:rPr lang="en"/>
              <a:t>Neuron Groups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434" y="1848998"/>
            <a:ext cx="8494265" cy="2024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244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Presentation Elements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Information Visualization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Visualize Coefficients directly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Heatmaps</a:t>
            </a:r>
            <a:endParaRPr/>
          </a:p>
          <a:p>
            <a:r>
              <a:rPr lang="en" b="1" i="1"/>
              <a:t>Feature Visualization</a:t>
            </a:r>
            <a:endParaRPr b="1" i="1"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834" y="3561840"/>
            <a:ext cx="5026233" cy="25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733" y="3561833"/>
            <a:ext cx="4862635" cy="27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367" y="787975"/>
            <a:ext cx="4909165" cy="258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74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Making Sense of Hidden Layers</a:t>
            </a: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body" idx="1"/>
          </p:nvPr>
        </p:nvSpPr>
        <p:spPr>
          <a:xfrm>
            <a:off x="415600" y="13334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Answers what does the model recognize → </a:t>
            </a:r>
            <a:r>
              <a:rPr lang="en">
                <a:solidFill>
                  <a:schemeClr val="dk2"/>
                </a:solidFill>
              </a:rPr>
              <a:t>activations</a:t>
            </a:r>
            <a:endParaRPr>
              <a:solidFill>
                <a:schemeClr val="dk2"/>
              </a:solidFill>
            </a:endParaRPr>
          </a:p>
          <a:p>
            <a:r>
              <a:rPr lang="en"/>
              <a:t>Understanding abstract vectors of activations is difficult → </a:t>
            </a:r>
            <a:r>
              <a:rPr lang="en">
                <a:solidFill>
                  <a:schemeClr val="dk2"/>
                </a:solidFill>
              </a:rPr>
              <a:t>Semantic Dictionaries</a:t>
            </a:r>
            <a:r>
              <a:rPr lang="en"/>
              <a:t> and </a:t>
            </a:r>
            <a:r>
              <a:rPr lang="en">
                <a:solidFill>
                  <a:schemeClr val="dk2"/>
                </a:solidFill>
              </a:rPr>
              <a:t>Feature Visualization</a:t>
            </a:r>
            <a:endParaRPr>
              <a:solidFill>
                <a:schemeClr val="dk2"/>
              </a:solidFill>
            </a:endParaRPr>
          </a:p>
          <a:p>
            <a:r>
              <a:rPr lang="en"/>
              <a:t>Semantic dictionary: maps neuron activation to visual representations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higher level meaningful abstractions (vision → visuals, audio → sounds)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bring meaning to layers → composable building blocks: combine units, mapping between layers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868" y="4255298"/>
            <a:ext cx="8494265" cy="202423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/>
          <p:nvPr/>
        </p:nvSpPr>
        <p:spPr>
          <a:xfrm>
            <a:off x="1848867" y="4153700"/>
            <a:ext cx="2520400" cy="22388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3038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 groups</a:t>
            </a:r>
          </a:p>
          <a:p>
            <a:r>
              <a:rPr lang="en-US" dirty="0"/>
              <a:t>2 person teams: 6 min presentation, 5 min feedback</a:t>
            </a:r>
          </a:p>
          <a:p>
            <a:r>
              <a:rPr lang="en-US" dirty="0"/>
              <a:t>1 person teams: 5 min presentation, 4 min feedback</a:t>
            </a:r>
          </a:p>
          <a:p>
            <a:r>
              <a:rPr lang="en-US" dirty="0"/>
              <a:t>Timing is strict, so practice!</a:t>
            </a:r>
          </a:p>
          <a:p>
            <a:r>
              <a:rPr lang="en-US" dirty="0"/>
              <a:t>Every team member should speak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slides by Monday night before showcase</a:t>
            </a:r>
          </a:p>
          <a:p>
            <a:pPr marL="0" indent="0">
              <a:buNone/>
            </a:pPr>
            <a:r>
              <a:rPr lang="en-US" dirty="0"/>
              <a:t>Staff will share screen for all presentations</a:t>
            </a:r>
          </a:p>
        </p:txBody>
      </p:sp>
    </p:spTree>
    <p:extLst>
      <p:ext uri="{BB962C8B-B14F-4D97-AF65-F5344CB8AC3E}">
        <p14:creationId xmlns:p14="http://schemas.microsoft.com/office/powerpoint/2010/main" val="2235066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Making Sense of Hidden Layers</a:t>
            </a:r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503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https://github.com/tensorflow/lucid</a:t>
            </a:r>
            <a:endParaRPr sz="1600"/>
          </a:p>
          <a:p>
            <a:pPr marL="0" indent="0">
              <a:lnSpc>
                <a:spcPct val="100000"/>
              </a:lnSpc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https://colab.research.google.com/github/tensorflow/lucid/blob/master/notebooks/building-blocks/SemanticDictionary.ipynb</a:t>
            </a:r>
            <a:endParaRPr sz="1600"/>
          </a:p>
        </p:txBody>
      </p:sp>
      <p:grpSp>
        <p:nvGrpSpPr>
          <p:cNvPr id="250" name="Google Shape;250;p36"/>
          <p:cNvGrpSpPr/>
          <p:nvPr/>
        </p:nvGrpSpPr>
        <p:grpSpPr>
          <a:xfrm>
            <a:off x="1980155" y="2781000"/>
            <a:ext cx="8154851" cy="2883261"/>
            <a:chOff x="1397825" y="1152480"/>
            <a:chExt cx="8212888" cy="3096285"/>
          </a:xfrm>
        </p:grpSpPr>
        <p:grpSp>
          <p:nvGrpSpPr>
            <p:cNvPr id="251" name="Google Shape;251;p36"/>
            <p:cNvGrpSpPr/>
            <p:nvPr/>
          </p:nvGrpSpPr>
          <p:grpSpPr>
            <a:xfrm>
              <a:off x="1397825" y="1152480"/>
              <a:ext cx="7007961" cy="3096285"/>
              <a:chOff x="0" y="616037"/>
              <a:chExt cx="9144000" cy="3911426"/>
            </a:xfrm>
          </p:grpSpPr>
          <p:pic>
            <p:nvPicPr>
              <p:cNvPr id="252" name="Google Shape;252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616037"/>
                <a:ext cx="9144000" cy="39114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3" name="Google Shape;253;p36"/>
              <p:cNvSpPr/>
              <p:nvPr/>
            </p:nvSpPr>
            <p:spPr>
              <a:xfrm>
                <a:off x="2550825" y="653200"/>
                <a:ext cx="4694400" cy="572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254;p36"/>
              <p:cNvSpPr/>
              <p:nvPr/>
            </p:nvSpPr>
            <p:spPr>
              <a:xfrm>
                <a:off x="2550825" y="2237650"/>
                <a:ext cx="4694400" cy="5727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55" name="Google Shape;255;p36"/>
            <p:cNvSpPr txBox="1"/>
            <p:nvPr/>
          </p:nvSpPr>
          <p:spPr>
            <a:xfrm>
              <a:off x="3304713" y="1291656"/>
              <a:ext cx="6306000" cy="32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chemeClr val="dk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Vector of Neurons / Activation Vector in a Spatial Grid</a:t>
              </a:r>
              <a:endPara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256" name="Google Shape;256;p36"/>
          <p:cNvSpPr txBox="1"/>
          <p:nvPr/>
        </p:nvSpPr>
        <p:spPr>
          <a:xfrm>
            <a:off x="290600" y="1491800"/>
            <a:ext cx="111632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chemeClr val="accent3"/>
              </a:buClr>
              <a:buSzPts val="1400"/>
              <a:buFont typeface="Proxima Nova"/>
              <a:buChar char="●"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Atom: neurons in a layer, channel, and spatial grid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09585" indent="-423323">
              <a:buClr>
                <a:schemeClr val="accent3"/>
              </a:buClr>
              <a:buSzPts val="1400"/>
              <a:buFont typeface="Proxima Nova"/>
              <a:buChar char="●"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Interface: Allows user to interact and ‘see’ what the neuron sees for set of neurons in a spatial grid, channel, and layer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699900" y="4991800"/>
            <a:ext cx="1334000" cy="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Channels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87730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Does the Network See?</a:t>
            </a:r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109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8722">
              <a:buSzPts val="1700"/>
            </a:pPr>
            <a:r>
              <a:rPr lang="en" sz="2267"/>
              <a:t>See what the network detects at each position → </a:t>
            </a:r>
            <a:r>
              <a:rPr lang="en" sz="2267">
                <a:solidFill>
                  <a:schemeClr val="dk2"/>
                </a:solidFill>
              </a:rPr>
              <a:t>Activation Grid</a:t>
            </a:r>
            <a:endParaRPr sz="2267"/>
          </a:p>
          <a:p>
            <a:pPr indent="-448722">
              <a:buSzPts val="1700"/>
            </a:pPr>
            <a:r>
              <a:rPr lang="en" sz="2267"/>
              <a:t>Visualization the combination of neurons (activation vector) that fire at a given spatial location → consider </a:t>
            </a:r>
            <a:r>
              <a:rPr lang="en" sz="2267">
                <a:solidFill>
                  <a:schemeClr val="dk2"/>
                </a:solidFill>
              </a:rPr>
              <a:t>activation vectors as a whole</a:t>
            </a:r>
            <a:endParaRPr sz="2533"/>
          </a:p>
          <a:p>
            <a:pPr lvl="1" indent="-431789">
              <a:spcBef>
                <a:spcPts val="0"/>
              </a:spcBef>
              <a:buSzPts val="1500"/>
            </a:pPr>
            <a:r>
              <a:rPr lang="en" sz="2000"/>
              <a:t>combine activation vectors of different layers</a:t>
            </a:r>
            <a:endParaRPr sz="2267"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130" y="1977285"/>
            <a:ext cx="3628233" cy="36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486200" y="5292233"/>
            <a:ext cx="5479600" cy="11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 rotWithShape="1">
          <a:blip r:embed="rId4">
            <a:alphaModFix/>
          </a:blip>
          <a:srcRect t="53222"/>
          <a:stretch/>
        </p:blipFill>
        <p:spPr>
          <a:xfrm>
            <a:off x="415585" y="4291000"/>
            <a:ext cx="6975636" cy="172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7658017" y="1435300"/>
            <a:ext cx="37324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Activation Grid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55560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Does the Network See?</a:t>
            </a:r>
            <a:endParaRPr/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752500"/>
            <a:ext cx="11785596" cy="315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304800" y="5121300"/>
            <a:ext cx="11676400" cy="11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31789">
              <a:lnSpc>
                <a:spcPct val="115000"/>
              </a:lnSpc>
              <a:buClr>
                <a:schemeClr val="accent1"/>
              </a:buClr>
              <a:buSzPts val="1500"/>
              <a:buFont typeface="Proxima Nova"/>
              <a:buChar char="●"/>
            </a:pPr>
            <a:r>
              <a:rPr lang="en" sz="20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Patterns: detect abstract image constructs (edges, textures, etc.) in earlier layers, to more sophisticated shapes and object parts in the later layers</a:t>
            </a:r>
            <a:endParaRPr sz="20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09585" indent="-431789">
              <a:lnSpc>
                <a:spcPct val="115000"/>
              </a:lnSpc>
              <a:buClr>
                <a:schemeClr val="dk2"/>
              </a:buClr>
              <a:buSzPts val="1500"/>
              <a:buFont typeface="Proxima Nova"/>
              <a:buChar char="●"/>
            </a:pPr>
            <a:r>
              <a:rPr lang="en" sz="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Problem: Magnitude of the activations are not visible</a:t>
            </a:r>
            <a:endParaRPr sz="2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32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Does the Network See?</a:t>
            </a:r>
            <a:endParaRPr/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3493"/>
            <a:ext cx="12191997" cy="326914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Scale the feature visualization area by the magnitude of the activation vector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2314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Attribution</a:t>
            </a:r>
            <a:r>
              <a:rPr lang="en"/>
              <a:t>: answers how decision is made by the model by explaining the relationships between neurons → </a:t>
            </a:r>
            <a:r>
              <a:rPr lang="en">
                <a:solidFill>
                  <a:schemeClr val="dk2"/>
                </a:solidFill>
              </a:rPr>
              <a:t>saliency map</a:t>
            </a:r>
            <a:r>
              <a:rPr lang="en"/>
              <a:t>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problems with traditional saliency maps:</a:t>
            </a:r>
            <a:endParaRPr/>
          </a:p>
          <a:p>
            <a:pPr lvl="2" indent="-406390">
              <a:spcBef>
                <a:spcPts val="0"/>
              </a:spcBef>
              <a:buSzPts val="1200"/>
            </a:pPr>
            <a:r>
              <a:rPr lang="en" sz="1600" i="1"/>
              <a:t>pixels</a:t>
            </a:r>
            <a:r>
              <a:rPr lang="en" sz="1600"/>
              <a:t> as attribution unit is problematic: entangled with other pixels, not robust under transformation, far from high-level concepts</a:t>
            </a:r>
            <a:endParaRPr sz="1600"/>
          </a:p>
          <a:p>
            <a:pPr lvl="2" indent="-406390">
              <a:spcBef>
                <a:spcPts val="0"/>
              </a:spcBef>
              <a:buSzPts val="1200"/>
            </a:pPr>
            <a:r>
              <a:rPr lang="en" sz="1600"/>
              <a:t>limited interface: attribution to output/class, not between points or hidden layers</a:t>
            </a:r>
            <a:endParaRPr sz="16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treat attribution as building block → what high-level ideas are important</a:t>
            </a:r>
            <a:endParaRPr sz="1600"/>
          </a:p>
          <a:p>
            <a:r>
              <a:rPr lang="en"/>
              <a:t>Proposed Attribution Interfaces:</a:t>
            </a:r>
            <a:endParaRPr/>
          </a:p>
          <a:p>
            <a:pPr lvl="1" indent="-406390">
              <a:spcBef>
                <a:spcPts val="0"/>
              </a:spcBef>
              <a:buSzPts val="1200"/>
            </a:pPr>
            <a:r>
              <a:rPr lang="en"/>
              <a:t>Spatial Attribution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Channel Attribution</a:t>
            </a:r>
            <a:endParaRPr/>
          </a:p>
        </p:txBody>
      </p:sp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Concepts are Assembled?</a:t>
            </a:r>
            <a:endParaRPr/>
          </a:p>
        </p:txBody>
      </p:sp>
      <p:grpSp>
        <p:nvGrpSpPr>
          <p:cNvPr id="288" name="Google Shape;288;p40"/>
          <p:cNvGrpSpPr/>
          <p:nvPr/>
        </p:nvGrpSpPr>
        <p:grpSpPr>
          <a:xfrm>
            <a:off x="4333513" y="4495289"/>
            <a:ext cx="7013276" cy="1808555"/>
            <a:chOff x="3327375" y="3323800"/>
            <a:chExt cx="5504926" cy="1497975"/>
          </a:xfrm>
        </p:grpSpPr>
        <p:pic>
          <p:nvPicPr>
            <p:cNvPr id="289" name="Google Shape;28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7375" y="3404975"/>
              <a:ext cx="5504926" cy="141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40"/>
            <p:cNvSpPr/>
            <p:nvPr/>
          </p:nvSpPr>
          <p:spPr>
            <a:xfrm>
              <a:off x="4995950" y="3323800"/>
              <a:ext cx="2645700" cy="14973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47941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body" idx="1"/>
          </p:nvPr>
        </p:nvSpPr>
        <p:spPr>
          <a:xfrm>
            <a:off x="415600" y="13334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buSzPts val="1600"/>
            </a:pPr>
            <a:r>
              <a:rPr lang="en" sz="2133" b="1"/>
              <a:t>Spatial Attribution</a:t>
            </a:r>
            <a:endParaRPr sz="2133" b="1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attribution unit: hidden layer / detectors → flexible relationships for attribution </a:t>
            </a:r>
            <a:endParaRPr sz="16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how activation grid affects the output label or between hidden layers → </a:t>
            </a:r>
            <a:r>
              <a:rPr lang="en" sz="1600">
                <a:solidFill>
                  <a:schemeClr val="dk2"/>
                </a:solidFill>
              </a:rPr>
              <a:t>layer-to-layer attribution</a:t>
            </a:r>
            <a:endParaRPr sz="1600">
              <a:solidFill>
                <a:schemeClr val="dk2"/>
              </a:solidFill>
            </a:endParaRPr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atom: </a:t>
            </a:r>
            <a:r>
              <a:rPr lang="en" sz="1600">
                <a:solidFill>
                  <a:schemeClr val="dk2"/>
                </a:solidFill>
              </a:rPr>
              <a:t>spatial</a:t>
            </a:r>
            <a:r>
              <a:rPr lang="en" sz="1600"/>
              <a:t> grid of a layer spanning group of neurons and channels</a:t>
            </a:r>
            <a:endParaRPr sz="16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interface: overlaying saliency maps on top of activation grid</a:t>
            </a:r>
            <a:endParaRPr sz="1600"/>
          </a:p>
          <a:p>
            <a:pPr lvl="2" indent="-406390">
              <a:spcBef>
                <a:spcPts val="0"/>
              </a:spcBef>
              <a:buSzPts val="1200"/>
            </a:pPr>
            <a:r>
              <a:rPr lang="en" sz="1600"/>
              <a:t>apply attribution to spatial locations of a hidden layer</a:t>
            </a:r>
            <a:endParaRPr sz="1600"/>
          </a:p>
          <a:p>
            <a:pPr lvl="2" indent="-406390">
              <a:spcBef>
                <a:spcPts val="0"/>
              </a:spcBef>
              <a:buSzPts val="1200"/>
            </a:pPr>
            <a:r>
              <a:rPr lang="en" sz="1600"/>
              <a:t>interact between layers to output and other layers</a:t>
            </a:r>
            <a:endParaRPr sz="2133"/>
          </a:p>
        </p:txBody>
      </p:sp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Concepts are Assembled?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l="-826"/>
          <a:stretch/>
        </p:blipFill>
        <p:spPr>
          <a:xfrm>
            <a:off x="1793267" y="3494767"/>
            <a:ext cx="8171567" cy="3075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28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314000" y="1435033"/>
            <a:ext cx="5685200" cy="52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buSzPts val="1600"/>
            </a:pPr>
            <a:r>
              <a:rPr lang="en" sz="2133" b="1"/>
              <a:t>Channel Attribution</a:t>
            </a:r>
            <a:endParaRPr sz="2133" b="1"/>
          </a:p>
          <a:p>
            <a:pPr lvl="1">
              <a:spcBef>
                <a:spcPts val="0"/>
              </a:spcBef>
            </a:pPr>
            <a:r>
              <a:rPr lang="en"/>
              <a:t>Problem with spatial attribution: aggregates over channels, which detector is most useful? </a:t>
            </a:r>
            <a:endParaRPr/>
          </a:p>
          <a:p>
            <a:pPr lvl="1">
              <a:spcBef>
                <a:spcPts val="0"/>
              </a:spcBef>
            </a:pPr>
            <a:r>
              <a:rPr lang="en">
                <a:solidFill>
                  <a:schemeClr val="dk2"/>
                </a:solidFill>
              </a:rPr>
              <a:t>Slice by channel, layer-to-layer attribution over channels</a:t>
            </a:r>
            <a:endParaRPr>
              <a:solidFill>
                <a:schemeClr val="dk2"/>
              </a:solidFill>
            </a:endParaRPr>
          </a:p>
          <a:p>
            <a:pPr lvl="1">
              <a:spcBef>
                <a:spcPts val="0"/>
              </a:spcBef>
            </a:pPr>
            <a:r>
              <a:rPr lang="en"/>
              <a:t>How each channel / detector contribute to the output?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Interface: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interact with channel attribution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heatmap activation on image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layer-to-layer attribution</a:t>
            </a:r>
            <a:endParaRPr/>
          </a:p>
          <a:p>
            <a:pPr indent="-440256">
              <a:buSzPts val="1600"/>
            </a:pPr>
            <a:r>
              <a:rPr lang="en" sz="2133"/>
              <a:t>Problem: Information Overload</a:t>
            </a:r>
            <a:endParaRPr sz="2133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aggregation: loss of information</a:t>
            </a:r>
            <a:endParaRPr sz="1733"/>
          </a:p>
          <a:p>
            <a:pPr lvl="1" indent="-414856">
              <a:spcBef>
                <a:spcPts val="0"/>
              </a:spcBef>
              <a:buSzPts val="1300"/>
            </a:pPr>
            <a:r>
              <a:rPr lang="en" sz="1733"/>
              <a:t>not aggregation: information explosion</a:t>
            </a:r>
            <a:endParaRPr sz="1733"/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Concepts are Assembled?</a:t>
            </a:r>
            <a:endParaRPr/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202" y="2364618"/>
            <a:ext cx="5685133" cy="3221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675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Making Things Human-Scale</a:t>
            </a:r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415600" y="14350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2000"/>
              <a:t>Handle Information Overload:</a:t>
            </a:r>
            <a:r>
              <a:rPr lang="en" sz="2267"/>
              <a:t> </a:t>
            </a:r>
            <a:r>
              <a:rPr lang="en" sz="2000"/>
              <a:t>Find Good and Meaningful Information Decomposition</a:t>
            </a:r>
            <a:endParaRPr sz="16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Groupings of neurons</a:t>
            </a:r>
            <a:endParaRPr sz="16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Dimensionality Reduction and Matrix Factorization</a:t>
            </a:r>
            <a:endParaRPr sz="2133"/>
          </a:p>
          <a:p>
            <a:pPr indent="-431789">
              <a:buSzPts val="1500"/>
            </a:pPr>
            <a:r>
              <a:rPr lang="en" sz="2000"/>
              <a:t>Atom: groups of neurons, combinations of spatial locations and channels.</a:t>
            </a:r>
            <a:endParaRPr sz="20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Tradeoff between information and reducing info to human-scale</a:t>
            </a:r>
            <a:endParaRPr sz="16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Use the objective/goal of the interface to influence how grouping is done</a:t>
            </a:r>
            <a:endParaRPr sz="1600"/>
          </a:p>
          <a:p>
            <a:pPr lvl="2" indent="-397923">
              <a:spcBef>
                <a:spcPts val="0"/>
              </a:spcBef>
              <a:buSzPts val="1100"/>
            </a:pPr>
            <a:r>
              <a:rPr lang="en" sz="1467"/>
              <a:t>What the network detects: activation</a:t>
            </a:r>
            <a:endParaRPr sz="1467"/>
          </a:p>
          <a:p>
            <a:pPr lvl="2" indent="-397923">
              <a:spcBef>
                <a:spcPts val="0"/>
              </a:spcBef>
              <a:buSzPts val="1100"/>
            </a:pPr>
            <a:r>
              <a:rPr lang="en" sz="1467"/>
              <a:t>How the network behave: attribution</a:t>
            </a:r>
            <a:endParaRPr sz="1467"/>
          </a:p>
          <a:p>
            <a:pPr lvl="2" indent="-397923">
              <a:spcBef>
                <a:spcPts val="0"/>
              </a:spcBef>
              <a:buSzPts val="1100"/>
            </a:pPr>
            <a:r>
              <a:rPr lang="en" sz="1467"/>
              <a:t>How changes in the network change the network behaviour: gradients</a:t>
            </a:r>
            <a:endParaRPr sz="1467"/>
          </a:p>
          <a:p>
            <a:pPr lvl="2" indent="-397923">
              <a:spcBef>
                <a:spcPts val="0"/>
              </a:spcBef>
              <a:buSzPts val="1100"/>
            </a:pPr>
            <a:r>
              <a:rPr lang="en" sz="1467"/>
              <a:t>How layers are connected: layers</a:t>
            </a:r>
            <a:endParaRPr sz="1467"/>
          </a:p>
        </p:txBody>
      </p:sp>
      <p:grpSp>
        <p:nvGrpSpPr>
          <p:cNvPr id="311" name="Google Shape;311;p43"/>
          <p:cNvGrpSpPr/>
          <p:nvPr/>
        </p:nvGrpSpPr>
        <p:grpSpPr>
          <a:xfrm>
            <a:off x="2415634" y="4629500"/>
            <a:ext cx="7360721" cy="1944133"/>
            <a:chOff x="2040550" y="3163225"/>
            <a:chExt cx="5520541" cy="1458100"/>
          </a:xfrm>
        </p:grpSpPr>
        <p:pic>
          <p:nvPicPr>
            <p:cNvPr id="312" name="Google Shape;312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40550" y="3228131"/>
              <a:ext cx="5413224" cy="13931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43"/>
            <p:cNvSpPr/>
            <p:nvPr/>
          </p:nvSpPr>
          <p:spPr>
            <a:xfrm>
              <a:off x="6268991" y="3163225"/>
              <a:ext cx="1292100" cy="13578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10125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Making Things Human-Scale</a:t>
            </a:r>
            <a:endParaRPr/>
          </a:p>
        </p:txBody>
      </p:sp>
      <p:sp>
        <p:nvSpPr>
          <p:cNvPr id="319" name="Google Shape;319;p44"/>
          <p:cNvSpPr txBox="1">
            <a:spLocks noGrp="1"/>
          </p:cNvSpPr>
          <p:nvPr>
            <p:ph type="body" idx="1"/>
          </p:nvPr>
        </p:nvSpPr>
        <p:spPr>
          <a:xfrm>
            <a:off x="415600" y="1435033"/>
            <a:ext cx="11178800" cy="181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2000"/>
              <a:t>Interface</a:t>
            </a:r>
            <a:endParaRPr sz="2000"/>
          </a:p>
          <a:p>
            <a:pPr lvl="1" indent="-431789">
              <a:spcBef>
                <a:spcPts val="0"/>
              </a:spcBef>
              <a:buSzPts val="1500"/>
            </a:pPr>
            <a:r>
              <a:rPr lang="en" sz="2000"/>
              <a:t>interact with neuron groups and its effect on output</a:t>
            </a:r>
            <a:endParaRPr sz="2000"/>
          </a:p>
          <a:p>
            <a:pPr lvl="1" indent="-431789">
              <a:spcBef>
                <a:spcPts val="0"/>
              </a:spcBef>
              <a:buSzPts val="1500"/>
            </a:pPr>
            <a:r>
              <a:rPr lang="en" sz="2000"/>
              <a:t>heatmap on image</a:t>
            </a:r>
            <a:endParaRPr sz="2000"/>
          </a:p>
          <a:p>
            <a:pPr lvl="1" indent="-431789">
              <a:spcBef>
                <a:spcPts val="0"/>
              </a:spcBef>
              <a:buSzPts val="1500"/>
            </a:pPr>
            <a:r>
              <a:rPr lang="en" sz="2000"/>
              <a:t>interact within a single or across layers</a:t>
            </a:r>
            <a:endParaRPr sz="2000"/>
          </a:p>
        </p:txBody>
      </p:sp>
      <p:pic>
        <p:nvPicPr>
          <p:cNvPr id="320" name="Google Shape;3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301" y="3250634"/>
            <a:ext cx="3443409" cy="320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334" y="3250634"/>
            <a:ext cx="4206985" cy="3200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9604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>
            <a:spLocks noGrp="1"/>
          </p:cNvSpPr>
          <p:nvPr>
            <p:ph type="body" idx="1"/>
          </p:nvPr>
        </p:nvSpPr>
        <p:spPr>
          <a:xfrm>
            <a:off x="415600" y="1333433"/>
            <a:ext cx="6433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buSzPts val="1600"/>
            </a:pPr>
            <a:r>
              <a:rPr lang="en" sz="2133"/>
              <a:t>Interface: union of elements</a:t>
            </a:r>
            <a:endParaRPr sz="2133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goal / objective: ultimately for human consumption</a:t>
            </a:r>
            <a:endParaRPr sz="1600"/>
          </a:p>
          <a:p>
            <a:pPr lvl="2" indent="-406390">
              <a:spcBef>
                <a:spcPts val="0"/>
              </a:spcBef>
              <a:buSzPts val="1200"/>
            </a:pPr>
            <a:r>
              <a:rPr lang="en" sz="1600"/>
              <a:t>questions about the model: contents</a:t>
            </a:r>
            <a:endParaRPr sz="1600"/>
          </a:p>
          <a:p>
            <a:pPr lvl="2" indent="-406390">
              <a:spcBef>
                <a:spcPts val="0"/>
              </a:spcBef>
              <a:buSzPts val="1200"/>
            </a:pPr>
            <a:r>
              <a:rPr lang="en" sz="1600"/>
              <a:t>presentation elements</a:t>
            </a:r>
            <a:endParaRPr sz="1600"/>
          </a:p>
          <a:p>
            <a:pPr lvl="1" indent="-406390">
              <a:spcBef>
                <a:spcPts val="0"/>
              </a:spcBef>
              <a:buSzPts val="1200"/>
            </a:pPr>
            <a:r>
              <a:rPr lang="en" sz="1600"/>
              <a:t>model</a:t>
            </a:r>
            <a:endParaRPr sz="1600"/>
          </a:p>
          <a:p>
            <a:pPr lvl="2" indent="-406390">
              <a:spcBef>
                <a:spcPts val="0"/>
              </a:spcBef>
              <a:buSzPts val="1200"/>
            </a:pPr>
            <a:r>
              <a:rPr lang="en" sz="1600"/>
              <a:t>parameters</a:t>
            </a:r>
            <a:endParaRPr sz="1600"/>
          </a:p>
          <a:p>
            <a:pPr lvl="2" indent="-406390">
              <a:spcBef>
                <a:spcPts val="0"/>
              </a:spcBef>
              <a:buSzPts val="1200"/>
            </a:pPr>
            <a:r>
              <a:rPr lang="en" sz="1600"/>
              <a:t>units / components</a:t>
            </a:r>
            <a:endParaRPr sz="1600"/>
          </a:p>
          <a:p>
            <a:pPr lvl="2" indent="-406390">
              <a:spcBef>
                <a:spcPts val="0"/>
              </a:spcBef>
              <a:buSzPts val="1200"/>
            </a:pPr>
            <a:r>
              <a:rPr lang="en" sz="1600"/>
              <a:t>relationships between units</a:t>
            </a:r>
            <a:endParaRPr sz="1600"/>
          </a:p>
        </p:txBody>
      </p:sp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Building Block of Interpretability</a:t>
            </a:r>
            <a:endParaRPr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01" y="3785700"/>
            <a:ext cx="3142567" cy="277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7204" y="1813567"/>
            <a:ext cx="2815600" cy="448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145" y="4331944"/>
            <a:ext cx="4098865" cy="209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8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0E18-23D1-284F-96E5-382E3759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4ABA-5BD7-B84D-B468-BC957BFE6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Presentation should contain (in substance, not necessary slides)</a:t>
            </a:r>
          </a:p>
          <a:p>
            <a:r>
              <a:rPr lang="en-US" dirty="0"/>
              <a:t>Motivation and </a:t>
            </a:r>
            <a:r>
              <a:rPr lang="en-US" b="1" dirty="0"/>
              <a:t>hypotheses</a:t>
            </a:r>
          </a:p>
          <a:p>
            <a:r>
              <a:rPr lang="en-US" dirty="0"/>
              <a:t>Technical challenge and contribution</a:t>
            </a:r>
          </a:p>
          <a:p>
            <a:r>
              <a:rPr lang="en-US" dirty="0"/>
              <a:t>Related work and how they are related</a:t>
            </a:r>
          </a:p>
          <a:p>
            <a:r>
              <a:rPr lang="en-US" dirty="0"/>
              <a:t>Simple example to illustrate idea</a:t>
            </a:r>
          </a:p>
          <a:p>
            <a:r>
              <a:rPr lang="en-US" dirty="0"/>
              <a:t>Technical insights/experimental findings so far</a:t>
            </a:r>
          </a:p>
          <a:p>
            <a:r>
              <a:rPr lang="en-US" dirty="0"/>
              <a:t>GIF/video of demos/screenshots (if applicable)</a:t>
            </a:r>
          </a:p>
          <a:p>
            <a:r>
              <a:rPr lang="en-US" dirty="0"/>
              <a:t>Feedback: 1-3 questions you’d like feedback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0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body" idx="1"/>
          </p:nvPr>
        </p:nvSpPr>
        <p:spPr>
          <a:xfrm>
            <a:off x="415600" y="1333433"/>
            <a:ext cx="6433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0256">
              <a:buSzPts val="1600"/>
            </a:pPr>
            <a:r>
              <a:rPr lang="en" sz="2133"/>
              <a:t>Interface: union of elements</a:t>
            </a:r>
            <a:endParaRPr sz="2133"/>
          </a:p>
          <a:p>
            <a:pPr indent="-440256">
              <a:buSzPts val="1600"/>
            </a:pPr>
            <a:r>
              <a:rPr lang="en" sz="2133"/>
              <a:t>Explore space of interpretability</a:t>
            </a:r>
            <a:endParaRPr sz="2133"/>
          </a:p>
        </p:txBody>
      </p:sp>
      <p:sp>
        <p:nvSpPr>
          <p:cNvPr id="336" name="Google Shape;336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Building Block of Interpretability</a:t>
            </a:r>
            <a:endParaRPr/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2234" y="593367"/>
            <a:ext cx="3396300" cy="173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633" y="3075800"/>
            <a:ext cx="7865867" cy="30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133" y="3805034"/>
            <a:ext cx="3828367" cy="1360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690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335033" y="1356967"/>
            <a:ext cx="11142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48722">
              <a:buSzPts val="1700"/>
            </a:pPr>
            <a:r>
              <a:rPr lang="en" sz="2267"/>
              <a:t>Ensure interface is not misleading</a:t>
            </a:r>
            <a:endParaRPr sz="2267"/>
          </a:p>
          <a:p>
            <a:pPr indent="-448722">
              <a:buSzPts val="1700"/>
            </a:pPr>
            <a:r>
              <a:rPr lang="en" sz="2267"/>
              <a:t>Possible Improvement:</a:t>
            </a:r>
            <a:endParaRPr sz="2267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/>
              <a:t>Human Feedbacks</a:t>
            </a:r>
            <a:endParaRPr sz="2133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/>
              <a:t>Model Performance</a:t>
            </a:r>
            <a:endParaRPr sz="2133"/>
          </a:p>
          <a:p>
            <a:pPr lvl="1" indent="-440256">
              <a:spcBef>
                <a:spcPts val="0"/>
              </a:spcBef>
              <a:buSzPts val="1600"/>
            </a:pPr>
            <a:r>
              <a:rPr lang="en" sz="2133"/>
              <a:t>Developing techniques that achieve broader coverage of model behavior</a:t>
            </a:r>
            <a:endParaRPr sz="2133"/>
          </a:p>
        </p:txBody>
      </p:sp>
      <p:sp>
        <p:nvSpPr>
          <p:cNvPr id="345" name="Google Shape;345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Trustworthiness of Interpretability Interfaces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9164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800" cy="10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5. Discussions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9743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Discussions</a:t>
            </a:r>
            <a:endParaRPr/>
          </a:p>
        </p:txBody>
      </p:sp>
      <p:sp>
        <p:nvSpPr>
          <p:cNvPr id="356" name="Google Shape;356;p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AutoNum type="arabicPeriod"/>
            </a:pPr>
            <a:r>
              <a:rPr lang="en"/>
              <a:t>Do you think the abstractions discussed in the paper applicable to all models?</a:t>
            </a:r>
            <a:endParaRPr/>
          </a:p>
          <a:p>
            <a:pPr>
              <a:buAutoNum type="arabicPeriod"/>
            </a:pPr>
            <a:r>
              <a:rPr lang="en"/>
              <a:t>What do you think of distill.pub as a publication platform?</a:t>
            </a:r>
            <a:endParaRPr/>
          </a:p>
          <a:p>
            <a:pPr>
              <a:buAutoNum type="arabicPeriod"/>
            </a:pPr>
            <a:r>
              <a:rPr lang="en"/>
              <a:t>What do you think of interpretability vs explainability?</a:t>
            </a:r>
            <a:endParaRPr/>
          </a:p>
          <a:p>
            <a:pPr>
              <a:buAutoNum type="arabicPeriod"/>
            </a:pPr>
            <a:r>
              <a:rPr lang="en"/>
              <a:t>How do we evaluate the trustworthiness of model’s interpretability?</a:t>
            </a:r>
            <a:endParaRPr/>
          </a:p>
          <a:p>
            <a:pPr>
              <a:buAutoNum type="arabicPeriod"/>
            </a:pPr>
            <a:r>
              <a:rPr lang="en"/>
              <a:t>Does interpretability really matters if the model performs really well?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3910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Closing</a:t>
            </a:r>
            <a:endParaRPr/>
          </a:p>
        </p:txBody>
      </p:sp>
      <p:sp>
        <p:nvSpPr>
          <p:cNvPr id="362" name="Google Shape;362;p50"/>
          <p:cNvSpPr txBox="1">
            <a:spLocks noGrp="1"/>
          </p:cNvSpPr>
          <p:nvPr>
            <p:ph type="body" idx="1"/>
          </p:nvPr>
        </p:nvSpPr>
        <p:spPr>
          <a:xfrm>
            <a:off x="1037700" y="5777267"/>
            <a:ext cx="3546400" cy="42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600">
                <a:solidFill>
                  <a:schemeClr val="dk2"/>
                </a:solidFill>
              </a:rPr>
              <a:t>Human Experts are (Natural) Model</a:t>
            </a:r>
            <a:endParaRPr sz="1600">
              <a:solidFill>
                <a:schemeClr val="dk2"/>
              </a:solidFill>
            </a:endParaRPr>
          </a:p>
          <a:p>
            <a:pPr marL="0" indent="0" algn="ctr">
              <a:spcBef>
                <a:spcPts val="2133"/>
              </a:spcBef>
              <a:buNone/>
            </a:pPr>
            <a:endParaRPr sz="1600">
              <a:solidFill>
                <a:schemeClr val="dk2"/>
              </a:solidFill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  <a:buNone/>
            </a:pPr>
            <a:endParaRPr sz="1600">
              <a:solidFill>
                <a:schemeClr val="dk2"/>
              </a:solidFill>
            </a:endParaRPr>
          </a:p>
        </p:txBody>
      </p:sp>
      <p:pic>
        <p:nvPicPr>
          <p:cNvPr id="363" name="Google Shape;3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97" y="2088234"/>
            <a:ext cx="5583267" cy="1409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633" y="3942767"/>
            <a:ext cx="2378400" cy="1783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0"/>
          <p:cNvSpPr/>
          <p:nvPr/>
        </p:nvSpPr>
        <p:spPr>
          <a:xfrm>
            <a:off x="8075500" y="2610900"/>
            <a:ext cx="1601600" cy="5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Human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50"/>
          <p:cNvSpPr/>
          <p:nvPr/>
        </p:nvSpPr>
        <p:spPr>
          <a:xfrm>
            <a:off x="6096000" y="3936133"/>
            <a:ext cx="1601600" cy="5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Data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p50"/>
          <p:cNvSpPr/>
          <p:nvPr/>
        </p:nvSpPr>
        <p:spPr>
          <a:xfrm>
            <a:off x="10076000" y="3936133"/>
            <a:ext cx="1538800" cy="57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Interfaces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8" name="Google Shape;368;p50"/>
          <p:cNvCxnSpPr>
            <a:stCxn id="365" idx="1"/>
            <a:endCxn id="366" idx="0"/>
          </p:cNvCxnSpPr>
          <p:nvPr/>
        </p:nvCxnSpPr>
        <p:spPr>
          <a:xfrm flipH="1">
            <a:off x="6896700" y="2896100"/>
            <a:ext cx="1178800" cy="104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69" name="Google Shape;369;p50"/>
          <p:cNvCxnSpPr>
            <a:stCxn id="365" idx="3"/>
            <a:endCxn id="367" idx="0"/>
          </p:cNvCxnSpPr>
          <p:nvPr/>
        </p:nvCxnSpPr>
        <p:spPr>
          <a:xfrm>
            <a:off x="9677100" y="2896100"/>
            <a:ext cx="1168400" cy="104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70" name="Google Shape;370;p50"/>
          <p:cNvCxnSpPr>
            <a:stCxn id="366" idx="3"/>
            <a:endCxn id="367" idx="1"/>
          </p:cNvCxnSpPr>
          <p:nvPr/>
        </p:nvCxnSpPr>
        <p:spPr>
          <a:xfrm>
            <a:off x="7697600" y="4221333"/>
            <a:ext cx="2378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71" name="Google Shape;371;p50"/>
          <p:cNvSpPr txBox="1"/>
          <p:nvPr/>
        </p:nvSpPr>
        <p:spPr>
          <a:xfrm>
            <a:off x="9784400" y="4541667"/>
            <a:ext cx="2122000" cy="12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380990">
              <a:buClr>
                <a:schemeClr val="accent3"/>
              </a:buClr>
              <a:buSzPts val="900"/>
              <a:buFont typeface="Proxima Nova"/>
              <a:buChar char="●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 Visualization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09585" indent="-380990">
              <a:buClr>
                <a:schemeClr val="accent3"/>
              </a:buClr>
              <a:buSzPts val="900"/>
              <a:buFont typeface="Proxima Nova"/>
              <a:buChar char="●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 Processings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09585" indent="-380990">
              <a:buClr>
                <a:schemeClr val="accent3"/>
              </a:buClr>
              <a:buSzPts val="900"/>
              <a:buFont typeface="Proxima Nova"/>
              <a:buChar char="●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 Modelling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609585" indent="-380990">
              <a:buClr>
                <a:schemeClr val="accent3"/>
              </a:buClr>
              <a:buSzPts val="900"/>
              <a:buFont typeface="Proxima Nova"/>
              <a:buChar char="●"/>
            </a:pPr>
            <a:r>
              <a:rPr lang="en" sz="12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etc.</a:t>
            </a:r>
            <a:endParaRPr sz="12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791865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800" cy="10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Thank You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9812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ynthia Rudin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20000"/>
          </a:bodyPr>
          <a:lstStyle/>
          <a:p>
            <a:r>
              <a:t>Cynthia Rudin</a:t>
            </a:r>
          </a:p>
        </p:txBody>
      </p:sp>
      <p:sp>
        <p:nvSpPr>
          <p:cNvPr id="152" name="Stop Explaining Black Box ML Models for High Stakes Decis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413955">
              <a:defRPr sz="11484" spc="-229"/>
            </a:lvl1pPr>
          </a:lstStyle>
          <a:p>
            <a:r>
              <a:t>Stop Explaining Black Box ML Models for High Stakes Decision </a:t>
            </a:r>
          </a:p>
        </p:txBody>
      </p:sp>
      <p:sp>
        <p:nvSpPr>
          <p:cNvPr id="153" name="And Use interpretable Models Instead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Use interpretable Models Instead</a:t>
            </a:r>
          </a:p>
        </p:txBody>
      </p:sp>
    </p:spTree>
    <p:extLst>
      <p:ext uri="{BB962C8B-B14F-4D97-AF65-F5344CB8AC3E}">
        <p14:creationId xmlns:p14="http://schemas.microsoft.com/office/powerpoint/2010/main" val="393870496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/>
          </a:p>
        </p:txBody>
      </p:sp>
      <p:sp>
        <p:nvSpPr>
          <p:cNvPr id="157" name="Main concern of this paper is on high stake decision making problems and trouble shooti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80416" indent="-280416" defTabSz="1121636">
              <a:spcBef>
                <a:spcPts val="2050"/>
              </a:spcBef>
              <a:defRPr sz="4416"/>
            </a:pPr>
            <a:r>
              <a:t>Main concern of this paper is on high stake decision making problems and trouble shooting.</a:t>
            </a:r>
          </a:p>
          <a:p>
            <a:pPr marL="280416" indent="-280416" defTabSz="1121636">
              <a:spcBef>
                <a:spcPts val="2050"/>
              </a:spcBef>
              <a:defRPr sz="4416"/>
            </a:pPr>
            <a:r>
              <a:t>This paper concerns the problem of the increasing use of black box machine learning models in healthcare and criminal justice.</a:t>
            </a:r>
          </a:p>
          <a:p>
            <a:pPr marL="280416" indent="-280416" defTabSz="1121636">
              <a:spcBef>
                <a:spcPts val="2050"/>
              </a:spcBef>
              <a:defRPr sz="4416"/>
            </a:pPr>
            <a:r>
              <a:t>The black box models do not have explanation of their predictions such that humans can understand.</a:t>
            </a:r>
          </a:p>
          <a:p>
            <a:pPr marL="280416" indent="-280416" defTabSz="1121636">
              <a:spcBef>
                <a:spcPts val="2050"/>
              </a:spcBef>
              <a:defRPr sz="4416"/>
            </a:pPr>
            <a:r>
              <a:t>The shortcoming of such methods lead to severe consequences in these fields in particular because these are mistake intolerant </a:t>
            </a:r>
          </a:p>
          <a:p>
            <a:pPr marL="280416" indent="-280416" defTabSz="1121636">
              <a:spcBef>
                <a:spcPts val="2050"/>
              </a:spcBef>
              <a:defRPr sz="4416"/>
            </a:pPr>
            <a:r>
              <a:t>“Explainable ML”: a second (posthoc) model is created to explain the black box model</a:t>
            </a:r>
          </a:p>
        </p:txBody>
      </p:sp>
    </p:spTree>
    <p:extLst>
      <p:ext uri="{BB962C8B-B14F-4D97-AF65-F5344CB8AC3E}">
        <p14:creationId xmlns:p14="http://schemas.microsoft.com/office/powerpoint/2010/main" val="320890143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Image Gallery"/>
          <p:cNvGrpSpPr/>
          <p:nvPr/>
        </p:nvGrpSpPr>
        <p:grpSpPr>
          <a:xfrm>
            <a:off x="8794872" y="3789728"/>
            <a:ext cx="3052368" cy="3101461"/>
            <a:chOff x="0" y="0"/>
            <a:chExt cx="6104733" cy="6202920"/>
          </a:xfrm>
        </p:grpSpPr>
        <p:pic>
          <p:nvPicPr>
            <p:cNvPr id="159" name="Screen Shot 2020-04-12 at 6.38.14 PM.png" descr="Screen Shot 2020-04-12 at 6.38.14 PM.png"/>
            <p:cNvPicPr>
              <a:picLocks noChangeAspect="1"/>
            </p:cNvPicPr>
            <p:nvPr/>
          </p:nvPicPr>
          <p:blipFill>
            <a:blip r:embed="rId2"/>
            <a:srcRect l="50" r="50"/>
            <a:stretch>
              <a:fillRect/>
            </a:stretch>
          </p:blipFill>
          <p:spPr>
            <a:xfrm>
              <a:off x="0" y="0"/>
              <a:ext cx="6104734" cy="5614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0" name="Type to enter a caption."/>
            <p:cNvSpPr/>
            <p:nvPr/>
          </p:nvSpPr>
          <p:spPr>
            <a:xfrm>
              <a:off x="0" y="5690754"/>
              <a:ext cx="6104734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r>
                <a:rPr sz="1200"/>
                <a:t>Type to enter a caption.</a:t>
              </a:r>
            </a:p>
          </p:txBody>
        </p:sp>
      </p:grpSp>
      <p:sp>
        <p:nvSpPr>
          <p:cNvPr id="162" name="Issues with Explainable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Issues with Explainable ML</a:t>
            </a:r>
          </a:p>
        </p:txBody>
      </p:sp>
      <p:sp>
        <p:nvSpPr>
          <p:cNvPr id="163" name="Accuracy vs. Intepretability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t>Accuracy vs. Intepretability</a:t>
            </a:r>
          </a:p>
        </p:txBody>
      </p:sp>
      <p:sp>
        <p:nvSpPr>
          <p:cNvPr id="164" name="“Explainable” refers to understanding how a model works, not how the world work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“Explainable” refers to understanding how a model works, not how the world works.</a:t>
            </a:r>
          </a:p>
          <a:p>
            <a:r>
              <a:t>There is necessarily a trade-off between accuracy and interpretability. Common belief that more complex models are more accurate is not true, especially for structured data.</a:t>
            </a:r>
          </a:p>
          <a:p>
            <a:r>
              <a:t>DARPA Explainable Artificial Intelligence program’s broad agency announcement exemplifies a blind belief: </a:t>
            </a:r>
          </a:p>
          <a:p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900411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ssues with Explainable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Issues with Explainable ML</a:t>
            </a:r>
          </a:p>
        </p:txBody>
      </p:sp>
      <p:sp>
        <p:nvSpPr>
          <p:cNvPr id="167" name="Explanations not faithful to what the original model compute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t>Explanations not faithful to what the original model computes</a:t>
            </a:r>
          </a:p>
        </p:txBody>
      </p:sp>
      <p:sp>
        <p:nvSpPr>
          <p:cNvPr id="168" name="Explanations must be wron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Explanations must be wrong.</a:t>
            </a:r>
          </a:p>
          <a:p>
            <a:r>
              <a:t>Explainable model can use completely different computations from the original model, thus not faithful. </a:t>
            </a:r>
          </a:p>
          <a:p>
            <a:r>
              <a:t>“Explanation” does not attempt to mimic the calculations made by the original model.</a:t>
            </a:r>
          </a:p>
          <a:p>
            <a:r>
              <a:t>Example of COMPAS recidivism model: racially biased</a:t>
            </a:r>
          </a:p>
        </p:txBody>
      </p:sp>
    </p:spTree>
    <p:extLst>
      <p:ext uri="{BB962C8B-B14F-4D97-AF65-F5344CB8AC3E}">
        <p14:creationId xmlns:p14="http://schemas.microsoft.com/office/powerpoint/2010/main" val="9160570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2082-9797-8247-B4AD-43950C03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0853-CEB0-B040-83EA-AC5D2DC0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If project is a perceptual/user study</a:t>
            </a:r>
          </a:p>
          <a:p>
            <a:r>
              <a:rPr lang="en-US" dirty="0"/>
              <a:t>Focus is on the task that the study will better illuminate</a:t>
            </a:r>
          </a:p>
          <a:p>
            <a:r>
              <a:rPr lang="en-US" dirty="0"/>
              <a:t>Show: new understanding of users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project is a system/tool/interaction design</a:t>
            </a:r>
          </a:p>
          <a:p>
            <a:r>
              <a:rPr lang="en-US" dirty="0"/>
              <a:t>Focus is on the task that is improved</a:t>
            </a:r>
          </a:p>
          <a:p>
            <a:r>
              <a:rPr lang="en-US" dirty="0"/>
              <a:t>Show: novelty, performance, ease of use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project is an algorithm</a:t>
            </a:r>
          </a:p>
          <a:p>
            <a:r>
              <a:rPr lang="en-US" dirty="0"/>
              <a:t>Focus is an existing or new task</a:t>
            </a:r>
          </a:p>
          <a:p>
            <a:r>
              <a:rPr lang="en-US" dirty="0"/>
              <a:t>Show: novelty, correctness, scalability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6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ssues with Explainable ML"/>
          <p:cNvSpPr txBox="1">
            <a:spLocks noGrp="1"/>
          </p:cNvSpPr>
          <p:nvPr>
            <p:ph type="title"/>
          </p:nvPr>
        </p:nvSpPr>
        <p:spPr>
          <a:xfrm>
            <a:off x="603250" y="538680"/>
            <a:ext cx="10985500" cy="716582"/>
          </a:xfrm>
          <a:prstGeom prst="rect">
            <a:avLst/>
          </a:prstGeom>
        </p:spPr>
        <p:txBody>
          <a:bodyPr/>
          <a:lstStyle/>
          <a:p>
            <a:r>
              <a:t>Issues with Explainable ML</a:t>
            </a:r>
          </a:p>
        </p:txBody>
      </p:sp>
      <p:sp>
        <p:nvSpPr>
          <p:cNvPr id="171" name="Explanations often do not provide enough detail to understand the original mode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47500" lnSpcReduction="20000"/>
          </a:bodyPr>
          <a:lstStyle>
            <a:lvl1pPr defTabSz="668655">
              <a:defRPr sz="4455"/>
            </a:lvl1pPr>
          </a:lstStyle>
          <a:p>
            <a:r>
              <a:t>Explanations often do not provide enough detail to understand the original model</a:t>
            </a:r>
          </a:p>
        </p:txBody>
      </p:sp>
      <p:sp>
        <p:nvSpPr>
          <p:cNvPr id="172" name="Leave out too many details and inform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Leave out too many details and information</a:t>
            </a:r>
          </a:p>
          <a:p>
            <a:r>
              <a:t>Example: saliency maps</a:t>
            </a:r>
          </a:p>
          <a:p>
            <a:pPr lvl="1"/>
            <a:r>
              <a:t>Determines what part of the image is being omitted by the classifier, but not how relevant information is being used. </a:t>
            </a:r>
          </a:p>
        </p:txBody>
      </p:sp>
      <p:grpSp>
        <p:nvGrpSpPr>
          <p:cNvPr id="175" name="Image Gallery"/>
          <p:cNvGrpSpPr/>
          <p:nvPr/>
        </p:nvGrpSpPr>
        <p:grpSpPr>
          <a:xfrm>
            <a:off x="1704175" y="4099296"/>
            <a:ext cx="9116413" cy="2902146"/>
            <a:chOff x="0" y="0"/>
            <a:chExt cx="18232825" cy="5804290"/>
          </a:xfrm>
        </p:grpSpPr>
        <p:pic>
          <p:nvPicPr>
            <p:cNvPr id="173" name="Screen Shot 2020-04-13 at 7.31.31 PM.png" descr="Screen Shot 2020-04-13 at 7.31.31 PM.png"/>
            <p:cNvPicPr>
              <a:picLocks noChangeAspect="1"/>
            </p:cNvPicPr>
            <p:nvPr/>
          </p:nvPicPr>
          <p:blipFill>
            <a:blip r:embed="rId2"/>
            <a:srcRect t="1429" b="1429"/>
            <a:stretch>
              <a:fillRect/>
            </a:stretch>
          </p:blipFill>
          <p:spPr>
            <a:xfrm>
              <a:off x="0" y="0"/>
              <a:ext cx="18232826" cy="5215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Type to enter a caption."/>
            <p:cNvSpPr/>
            <p:nvPr/>
          </p:nvSpPr>
          <p:spPr>
            <a:xfrm>
              <a:off x="0" y="5292125"/>
              <a:ext cx="18232826" cy="512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r>
                <a:rPr sz="1200"/>
                <a:t>Type to enter a caption.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99983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ssues with Explainable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Issues with Explainable ML</a:t>
            </a:r>
          </a:p>
        </p:txBody>
      </p:sp>
      <p:sp>
        <p:nvSpPr>
          <p:cNvPr id="178" name="Risk assessmen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t>Risk assessment</a:t>
            </a:r>
          </a:p>
        </p:txBody>
      </p:sp>
      <p:sp>
        <p:nvSpPr>
          <p:cNvPr id="179" name="Considerations outside the database that needs to be considered for risk assessmen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Considerations outside the database that needs to be considered for risk assessment.</a:t>
            </a:r>
          </a:p>
          <a:p>
            <a:r>
              <a:t>In such situations, black box makes it very hard to calibrate these information into the model.</a:t>
            </a:r>
          </a:p>
        </p:txBody>
      </p:sp>
    </p:spTree>
    <p:extLst>
      <p:ext uri="{BB962C8B-B14F-4D97-AF65-F5344CB8AC3E}">
        <p14:creationId xmlns:p14="http://schemas.microsoft.com/office/powerpoint/2010/main" val="386105837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Issues with Explainable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Issues with Explainable ML</a:t>
            </a:r>
          </a:p>
        </p:txBody>
      </p:sp>
      <p:sp>
        <p:nvSpPr>
          <p:cNvPr id="182" name="Human erro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t>Human error</a:t>
            </a:r>
          </a:p>
        </p:txBody>
      </p:sp>
      <p:sp>
        <p:nvSpPr>
          <p:cNvPr id="183" name="The consequence of human error (typographical) would be enlarged by overly complicated (black box) model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consequence of human error (typographical) would be enlarged by overly complicated (black box) models. </a:t>
            </a:r>
          </a:p>
          <a:p>
            <a:r>
              <a:t>We cannot notice the flawed model, because it’s hard to troubleshot.</a:t>
            </a:r>
          </a:p>
        </p:txBody>
      </p:sp>
    </p:spTree>
    <p:extLst>
      <p:ext uri="{BB962C8B-B14F-4D97-AF65-F5344CB8AC3E}">
        <p14:creationId xmlns:p14="http://schemas.microsoft.com/office/powerpoint/2010/main" val="285006771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ssues with Interpretabl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Issues with Interpretable models</a:t>
            </a:r>
          </a:p>
        </p:txBody>
      </p:sp>
      <p:sp>
        <p:nvSpPr>
          <p:cNvPr id="186" name="Companies can’t make profit from transparent model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t>Companies can’t make profit from transparent models</a:t>
            </a:r>
          </a:p>
        </p:txBody>
      </p:sp>
      <p:sp>
        <p:nvSpPr>
          <p:cNvPr id="187" name="Keeping models not transparent would prevent them from being reverse-engineer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Keeping models not transparent would prevent them from being reverse-engineered. </a:t>
            </a:r>
          </a:p>
          <a:p>
            <a:pPr>
              <a:defRPr b="1"/>
            </a:pPr>
            <a:r>
              <a:t>Solution/counter argument:</a:t>
            </a:r>
          </a:p>
          <a:p>
            <a:pPr lvl="1"/>
            <a:r>
              <a:t>If the models are good enough, transparency would improve the quality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381340699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ssues with Interpretabl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Issues with Interpretable models</a:t>
            </a:r>
          </a:p>
        </p:txBody>
      </p:sp>
      <p:sp>
        <p:nvSpPr>
          <p:cNvPr id="190" name="Effort to construct: computation and domain expertis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t>Effort to construct: computation and domain expertise</a:t>
            </a:r>
          </a:p>
        </p:txBody>
      </p:sp>
      <p:sp>
        <p:nvSpPr>
          <p:cNvPr id="191" name="Solving application-specific constraint proble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Solving application-specific constraint problems</a:t>
            </a:r>
          </a:p>
          <a:p>
            <a:r>
              <a:t>however, for high-stake decision tasks, the cost of making mistake is much more than the cost of expertise time.</a:t>
            </a:r>
          </a:p>
          <a:p>
            <a:r>
              <a:t>Black box models may discover hidden patterns</a:t>
            </a:r>
          </a:p>
          <a:p>
            <a:pPr lvl="1"/>
            <a:r>
              <a:t>Authors point: however, if the patterns are important enough to make black box do better in prediction than the interpretable model, those would be captured by the interpretable model as well.</a:t>
            </a:r>
          </a:p>
        </p:txBody>
      </p:sp>
    </p:spTree>
    <p:extLst>
      <p:ext uri="{BB962C8B-B14F-4D97-AF65-F5344CB8AC3E}">
        <p14:creationId xmlns:p14="http://schemas.microsoft.com/office/powerpoint/2010/main" val="102867945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Encouraging Responsible ML Govern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Encouraging Responsible ML Governance</a:t>
            </a:r>
          </a:p>
        </p:txBody>
      </p:sp>
      <p:sp>
        <p:nvSpPr>
          <p:cNvPr id="194" name="Proposal 1: No black box should be deployed when there exists an interpretable model with the same level of performan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Proposal 1: No black box should be deployed when there exists an interpretable model with the same level of performance</a:t>
            </a:r>
          </a:p>
          <a:p>
            <a:pPr lvl="1"/>
            <a:r>
              <a:t>This proposal solves the issue #1 with interpretable models talked earlier</a:t>
            </a:r>
          </a:p>
          <a:p>
            <a:pPr lvl="1"/>
            <a:r>
              <a:t>This change would result in companies / developers not making profit from licensing the model, but provides public benefits.</a:t>
            </a:r>
          </a:p>
          <a:p>
            <a:r>
              <a:t>Proposal 2: Organizations report accuracy of interpretable modeling methods.</a:t>
            </a:r>
          </a:p>
          <a:p>
            <a:pPr lvl="1"/>
            <a:r>
              <a:t>Avoid blindly using black box models, which would result in criticism. </a:t>
            </a:r>
          </a:p>
        </p:txBody>
      </p:sp>
    </p:spTree>
    <p:extLst>
      <p:ext uri="{BB962C8B-B14F-4D97-AF65-F5344CB8AC3E}">
        <p14:creationId xmlns:p14="http://schemas.microsoft.com/office/powerpoint/2010/main" val="303558261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lgorithmetic Challenges in Intepretable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Algorithmetic Challenges in Intepretable ML</a:t>
            </a:r>
          </a:p>
        </p:txBody>
      </p:sp>
      <p:sp>
        <p:nvSpPr>
          <p:cNvPr id="197" name="Constructing optimal logical model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t>Constructing optimal logical models</a:t>
            </a:r>
          </a:p>
        </p:txBody>
      </p:sp>
      <p:sp>
        <p:nvSpPr>
          <p:cNvPr id="198" name="Logical models: statements involving “or”, “and”, “if-then”, etc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83464" indent="-283464" defTabSz="1133828">
              <a:spcBef>
                <a:spcPts val="2050"/>
              </a:spcBef>
              <a:defRPr sz="4464"/>
            </a:pPr>
            <a:r>
              <a:t>Logical models: statements involving “or”, “and”, “if-then”, etc.</a:t>
            </a:r>
          </a:p>
          <a:p>
            <a:pPr marL="283464" indent="-283464" defTabSz="1133828">
              <a:spcBef>
                <a:spcPts val="2050"/>
              </a:spcBef>
              <a:defRPr sz="4464"/>
            </a:pPr>
            <a:r>
              <a:t>Many heuristics for constructing logical models (greedy)</a:t>
            </a:r>
          </a:p>
          <a:p>
            <a:pPr marL="566928" lvl="1" indent="-283464" defTabSz="1133828">
              <a:spcBef>
                <a:spcPts val="2050"/>
              </a:spcBef>
              <a:defRPr sz="4464"/>
            </a:pPr>
            <a:r>
              <a:t>Not globally optimal. </a:t>
            </a:r>
          </a:p>
          <a:p>
            <a:pPr marL="283464" indent="-283464" defTabSz="1133828">
              <a:spcBef>
                <a:spcPts val="2050"/>
              </a:spcBef>
              <a:defRPr sz="4464"/>
            </a:pPr>
            <a:r>
              <a:t>Optimization problems to solve the objection known to be computationally hard. </a:t>
            </a:r>
          </a:p>
          <a:p>
            <a:pPr marL="566928" lvl="1" indent="-283464" defTabSz="1133828">
              <a:spcBef>
                <a:spcPts val="2050"/>
              </a:spcBef>
              <a:defRPr sz="4464"/>
            </a:pPr>
            <a:r>
              <a:t>Reduce search space</a:t>
            </a:r>
          </a:p>
          <a:p>
            <a:pPr marL="566928" lvl="1" indent="-283464" defTabSz="1133828">
              <a:spcBef>
                <a:spcPts val="2050"/>
              </a:spcBef>
              <a:defRPr sz="4464"/>
            </a:pPr>
            <a:r>
              <a:t>Libraries to allow fast exploration of search space</a:t>
            </a:r>
          </a:p>
          <a:p>
            <a:pPr marL="566928" lvl="1" indent="-283464" defTabSz="1133828">
              <a:spcBef>
                <a:spcPts val="2050"/>
              </a:spcBef>
              <a:defRPr sz="4464"/>
            </a:pPr>
            <a:r>
              <a:t>Specialized data structures that keep track of intermediate computations and symmetries</a:t>
            </a:r>
          </a:p>
        </p:txBody>
      </p:sp>
    </p:spTree>
    <p:extLst>
      <p:ext uri="{BB962C8B-B14F-4D97-AF65-F5344CB8AC3E}">
        <p14:creationId xmlns:p14="http://schemas.microsoft.com/office/powerpoint/2010/main" val="93682066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lgorithmetic Challenges in Intepretable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Algorithmetic Challenges in Intepretable ML</a:t>
            </a:r>
          </a:p>
        </p:txBody>
      </p:sp>
      <p:sp>
        <p:nvSpPr>
          <p:cNvPr id="201" name="Construct optimal sparse scoring system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t>Construct optimal sparse scoring systems</a:t>
            </a:r>
          </a:p>
        </p:txBody>
      </p:sp>
      <p:sp>
        <p:nvSpPr>
          <p:cNvPr id="202" name="Second challenge: create algorithms for scoring systems that are computationally efficien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Second challenge: create algorithms for scoring systems that are computationally efficient.</a:t>
            </a:r>
          </a:p>
          <a:p>
            <a:r>
              <a:t>Scoring system: a sparse linear model with integer coefficients (point scores)</a:t>
            </a:r>
          </a:p>
          <a:p>
            <a:r>
              <a:t>Again, computationally hard.</a:t>
            </a:r>
          </a:p>
          <a:p>
            <a:r>
              <a:t>New cutting plane algorithms have great performance: Risk-Supersparse-Linear-Integer-Models</a:t>
            </a:r>
          </a:p>
        </p:txBody>
      </p:sp>
    </p:spTree>
    <p:extLst>
      <p:ext uri="{BB962C8B-B14F-4D97-AF65-F5344CB8AC3E}">
        <p14:creationId xmlns:p14="http://schemas.microsoft.com/office/powerpoint/2010/main" val="51036407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lgorithmetic Challenges in Intepretable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Algorithmetic Challenges in Intepretable ML</a:t>
            </a:r>
          </a:p>
        </p:txBody>
      </p:sp>
      <p:sp>
        <p:nvSpPr>
          <p:cNvPr id="205" name="Define Interpretability for Specific domains and create method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t>Define Interpretability for Specific domains and create methods</a:t>
            </a:r>
          </a:p>
        </p:txBody>
      </p:sp>
      <p:sp>
        <p:nvSpPr>
          <p:cNvPr id="206" name="Construct network architectures for deep learning that can explain why certain parts of the image are important in the mode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Construct network architectures for deep learning that can explain why certain parts of the image are important in the model.</a:t>
            </a:r>
          </a:p>
          <a:p>
            <a:r>
              <a:t>The network then makes decisions by reasoning about parts of the image so that the explanations are real.</a:t>
            </a:r>
          </a:p>
          <a:p>
            <a:r>
              <a:t>Example: CV (the bird)</a:t>
            </a:r>
          </a:p>
          <a:p>
            <a:pPr lvl="1"/>
            <a:r>
              <a:t>Real explanations: prototypes </a:t>
            </a:r>
          </a:p>
          <a:p>
            <a:pPr lvl="1"/>
            <a:r>
              <a:t>And weighted similarities to them</a:t>
            </a:r>
          </a:p>
        </p:txBody>
      </p:sp>
      <p:grpSp>
        <p:nvGrpSpPr>
          <p:cNvPr id="209" name="Image Gallery"/>
          <p:cNvGrpSpPr/>
          <p:nvPr/>
        </p:nvGrpSpPr>
        <p:grpSpPr>
          <a:xfrm>
            <a:off x="5798252" y="3644838"/>
            <a:ext cx="5337021" cy="3238827"/>
            <a:chOff x="0" y="0"/>
            <a:chExt cx="10674039" cy="6477651"/>
          </a:xfrm>
        </p:grpSpPr>
        <p:pic>
          <p:nvPicPr>
            <p:cNvPr id="207" name="Screen Shot 2020-04-13 at 5.11.03 PM.png" descr="Screen Shot 2020-04-13 at 5.11.03 PM.png"/>
            <p:cNvPicPr>
              <a:picLocks noChangeAspect="1"/>
            </p:cNvPicPr>
            <p:nvPr/>
          </p:nvPicPr>
          <p:blipFill>
            <a:blip r:embed="rId2"/>
            <a:srcRect t="2537" b="2537"/>
            <a:stretch>
              <a:fillRect/>
            </a:stretch>
          </p:blipFill>
          <p:spPr>
            <a:xfrm>
              <a:off x="0" y="0"/>
              <a:ext cx="10674040" cy="5889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Type to enter a caption."/>
            <p:cNvSpPr/>
            <p:nvPr/>
          </p:nvSpPr>
          <p:spPr>
            <a:xfrm>
              <a:off x="0" y="5965485"/>
              <a:ext cx="10674040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lvl1pPr>
            </a:lstStyle>
            <a:p>
              <a:r>
                <a:rPr sz="1200"/>
                <a:t>Type to enter a caption.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1053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chnical Reason Accurate Interpretable Models Might Exi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1779987">
              <a:defRPr sz="6205" spc="-124"/>
            </a:lvl1pPr>
          </a:lstStyle>
          <a:p>
            <a:r>
              <a:t>Technical Reason Accurate Interpretable Models Might Exist</a:t>
            </a:r>
          </a:p>
        </p:txBody>
      </p:sp>
      <p:sp>
        <p:nvSpPr>
          <p:cNvPr id="212" name="Rashomon set argument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92500" lnSpcReduction="10000"/>
          </a:bodyPr>
          <a:lstStyle/>
          <a:p>
            <a:r>
              <a:t>Rashomon set argument</a:t>
            </a:r>
          </a:p>
        </p:txBody>
      </p:sp>
      <p:sp>
        <p:nvSpPr>
          <p:cNvPr id="213" name="Define the Rashmon set: the set of reasonably accurate predictive model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Define the Rashmon set: the set of reasonably accurate predictive models.</a:t>
            </a:r>
          </a:p>
          <a:p>
            <a:r>
              <a:t>Contains a large enough set of models with diverse predictions, it probably contains functions that are interpretable.</a:t>
            </a:r>
          </a:p>
          <a:p>
            <a:r>
              <a:t>Argument: </a:t>
            </a:r>
          </a:p>
          <a:p>
            <a:pPr lvl="1"/>
            <a:r>
              <a:t>Uncertainly arising from the data leads to a Rashomon set, a larger Rashomon set probably contains interpretable models, thus interpretable accurate models often exist.</a:t>
            </a:r>
          </a:p>
        </p:txBody>
      </p:sp>
    </p:spTree>
    <p:extLst>
      <p:ext uri="{BB962C8B-B14F-4D97-AF65-F5344CB8AC3E}">
        <p14:creationId xmlns:p14="http://schemas.microsoft.com/office/powerpoint/2010/main" val="310001822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C46A7-92FC-8842-988B-5FCECA876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Building Blocks of Interpretability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Presenter: Deka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Auliya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Akbar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Scribe: Yin Zhao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Stop Explaining Black Box ML Models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Presenter: Yin Zhao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Scribe: Deka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Auliya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Akbar</a:t>
            </a:r>
          </a:p>
        </p:txBody>
      </p:sp>
    </p:spTree>
    <p:extLst>
      <p:ext uri="{BB962C8B-B14F-4D97-AF65-F5344CB8AC3E}">
        <p14:creationId xmlns:p14="http://schemas.microsoft.com/office/powerpoint/2010/main" val="1872163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16" name="Slide Subtit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/>
          </a:p>
        </p:txBody>
      </p:sp>
      <p:sp>
        <p:nvSpPr>
          <p:cNvPr id="217" name="Shift focus from the assumption that black box is necessary for accurate predic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Shift focus from the assumption that black box is necessary for accurate predictions</a:t>
            </a:r>
          </a:p>
          <a:p>
            <a:r>
              <a:t>Encourage policy makers not to accept black box models blindly</a:t>
            </a:r>
          </a:p>
          <a:p>
            <a:r>
              <a:t>Encourage more effort be made in ensuring safety and trust in ML models for high-stake decisions</a:t>
            </a:r>
          </a:p>
          <a:p>
            <a:r>
              <a:t>Black box (and explainable) models may lead to poor decisions throughout high-stake areas.</a:t>
            </a:r>
          </a:p>
        </p:txBody>
      </p:sp>
    </p:spTree>
    <p:extLst>
      <p:ext uri="{BB962C8B-B14F-4D97-AF65-F5344CB8AC3E}">
        <p14:creationId xmlns:p14="http://schemas.microsoft.com/office/powerpoint/2010/main" val="143280326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Ques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</a:t>
            </a:r>
          </a:p>
        </p:txBody>
      </p:sp>
      <p:sp>
        <p:nvSpPr>
          <p:cNvPr id="220" name="Slide Subtit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/>
          </a:p>
        </p:txBody>
      </p:sp>
      <p:sp>
        <p:nvSpPr>
          <p:cNvPr id="221" name="Do you think the black box models (and explainable ML) causes bad consequence to the society and high-stake decision field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 you think the black box models (and explainable ML) causes bad consequence to the society and high-stake decision fields? </a:t>
            </a:r>
          </a:p>
          <a:p>
            <a:r>
              <a:t>Is it true that there exist interpretable models in most domains? (Does the Rashmon set argument make sense in this situation?)</a:t>
            </a:r>
          </a:p>
          <a:p>
            <a:r>
              <a:t>What are the pros of black box models that this article did not mention?</a:t>
            </a:r>
          </a:p>
          <a:p>
            <a:r>
              <a:t>How realistic is it to construct interpretable models for many complicated tasks?</a:t>
            </a:r>
          </a:p>
        </p:txBody>
      </p:sp>
    </p:spTree>
    <p:extLst>
      <p:ext uri="{BB962C8B-B14F-4D97-AF65-F5344CB8AC3E}">
        <p14:creationId xmlns:p14="http://schemas.microsoft.com/office/powerpoint/2010/main" val="4723950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800" cy="21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5733"/>
              <a:t>Building Blocks of Interpretability</a:t>
            </a:r>
            <a:endParaRPr sz="5733"/>
          </a:p>
          <a:p>
            <a:pPr algn="l">
              <a:spcBef>
                <a:spcPts val="0"/>
              </a:spcBef>
            </a:pPr>
            <a:endParaRPr sz="2400"/>
          </a:p>
          <a:p>
            <a:pPr algn="l">
              <a:spcBef>
                <a:spcPts val="0"/>
              </a:spcBef>
            </a:pPr>
            <a:r>
              <a:rPr lang="en" sz="2400"/>
              <a:t>Authors: Chris Olah, Arvind Satyanarayan, Ian Johnson, Shan Carter, Ludwig Schubert, Katherine Ye, Alexander Mordvintsev</a:t>
            </a:r>
            <a:endParaRPr sz="24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80600" y="5720284"/>
            <a:ext cx="10830800" cy="8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2533"/>
              <a:t>Presenter: Deka Auliya Akbar (da2897@columbia.edu)</a:t>
            </a:r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65852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Today’s Schedule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AutoNum type="arabicPeriod"/>
            </a:pPr>
            <a:r>
              <a:rPr lang="en"/>
              <a:t>Introductory Materials: Models and Interpretability</a:t>
            </a:r>
            <a:endParaRPr/>
          </a:p>
          <a:p>
            <a:pPr>
              <a:buAutoNum type="arabicPeriod"/>
            </a:pPr>
            <a:r>
              <a:rPr lang="en"/>
              <a:t>Basic Concepts - NN</a:t>
            </a:r>
            <a:endParaRPr/>
          </a:p>
          <a:p>
            <a:pPr>
              <a:buAutoNum type="arabicPeriod"/>
            </a:pPr>
            <a:r>
              <a:rPr lang="en"/>
              <a:t>Related Works and Contributions</a:t>
            </a:r>
            <a:endParaRPr/>
          </a:p>
          <a:p>
            <a:pPr>
              <a:buAutoNum type="arabicPeriod"/>
            </a:pPr>
            <a:r>
              <a:rPr lang="en"/>
              <a:t>Presented Ideas</a:t>
            </a:r>
            <a:endParaRPr/>
          </a:p>
          <a:p>
            <a:pPr>
              <a:buAutoNum type="arabicPeriod"/>
            </a:pPr>
            <a:r>
              <a:rPr lang="en"/>
              <a:t>Discussions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479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800" cy="103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609585" indent="-609585">
              <a:buAutoNum type="arabicPeriod"/>
            </a:pPr>
            <a:r>
              <a:rPr lang="en"/>
              <a:t>Models and Interpretability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6770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</TotalTime>
  <Words>2860</Words>
  <Application>Microsoft Macintosh PowerPoint</Application>
  <PresentationFormat>Widescreen</PresentationFormat>
  <Paragraphs>421</Paragraphs>
  <Slides>61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Proxima Nova</vt:lpstr>
      <vt:lpstr>Office Theme</vt:lpstr>
      <vt:lpstr>Week 13 Interpretable ML</vt:lpstr>
      <vt:lpstr>Administrivia</vt:lpstr>
      <vt:lpstr>Showcase Logistics</vt:lpstr>
      <vt:lpstr>Showcase Details</vt:lpstr>
      <vt:lpstr>Recall</vt:lpstr>
      <vt:lpstr>PowerPoint Presentation</vt:lpstr>
      <vt:lpstr>Building Blocks of Interpretability  Authors: Chris Olah, Arvind Satyanarayan, Ian Johnson, Shan Carter, Ludwig Schubert, Katherine Ye, Alexander Mordvintsev</vt:lpstr>
      <vt:lpstr>Today’s Schedule</vt:lpstr>
      <vt:lpstr>Models and Interpretability</vt:lpstr>
      <vt:lpstr>Quick Intro to Models</vt:lpstr>
      <vt:lpstr>Quick Intro to Models</vt:lpstr>
      <vt:lpstr>Quick Intro to Models</vt:lpstr>
      <vt:lpstr>Why Interpretable Models</vt:lpstr>
      <vt:lpstr>Why Interpretable Models</vt:lpstr>
      <vt:lpstr>Quick Intro to (Supervised) Models </vt:lpstr>
      <vt:lpstr>2. Intro to NN</vt:lpstr>
      <vt:lpstr>Quick Intro to NN - Motivations</vt:lpstr>
      <vt:lpstr>Quick Intro to NN - What</vt:lpstr>
      <vt:lpstr>Quick Intro to NN - What</vt:lpstr>
      <vt:lpstr>Quick Intro to NN for Computer Vision</vt:lpstr>
      <vt:lpstr>3. Related Works and Contributions</vt:lpstr>
      <vt:lpstr>Prior Works</vt:lpstr>
      <vt:lpstr>Main Contributions</vt:lpstr>
      <vt:lpstr>4. Presented Ideas</vt:lpstr>
      <vt:lpstr>Building Block of Interpretability</vt:lpstr>
      <vt:lpstr>Content - Main Questions</vt:lpstr>
      <vt:lpstr>Atom</vt:lpstr>
      <vt:lpstr>Presentation Elements</vt:lpstr>
      <vt:lpstr>Making Sense of Hidden Layers</vt:lpstr>
      <vt:lpstr>Making Sense of Hidden Layers</vt:lpstr>
      <vt:lpstr>What Does the Network See?</vt:lpstr>
      <vt:lpstr>What Does the Network See?</vt:lpstr>
      <vt:lpstr>What Does the Network See?</vt:lpstr>
      <vt:lpstr>How Concepts are Assembled?</vt:lpstr>
      <vt:lpstr>How Concepts are Assembled?</vt:lpstr>
      <vt:lpstr>How Concepts are Assembled?</vt:lpstr>
      <vt:lpstr>Making Things Human-Scale</vt:lpstr>
      <vt:lpstr>Making Things Human-Scale</vt:lpstr>
      <vt:lpstr>Building Block of Interpretability</vt:lpstr>
      <vt:lpstr>Building Block of Interpretability</vt:lpstr>
      <vt:lpstr>Trustworthiness of Interpretability Interfaces</vt:lpstr>
      <vt:lpstr>5. Discussions</vt:lpstr>
      <vt:lpstr>Discussions</vt:lpstr>
      <vt:lpstr>Closing</vt:lpstr>
      <vt:lpstr>Thank You</vt:lpstr>
      <vt:lpstr>Stop Explaining Black Box ML Models for High Stakes Decision </vt:lpstr>
      <vt:lpstr>Introduction</vt:lpstr>
      <vt:lpstr>Issues with Explainable ML</vt:lpstr>
      <vt:lpstr>Issues with Explainable ML</vt:lpstr>
      <vt:lpstr>Issues with Explainable ML</vt:lpstr>
      <vt:lpstr>Issues with Explainable ML</vt:lpstr>
      <vt:lpstr>Issues with Explainable ML</vt:lpstr>
      <vt:lpstr>Issues with Interpretable models</vt:lpstr>
      <vt:lpstr>Issues with Interpretable models</vt:lpstr>
      <vt:lpstr>Encouraging Responsible ML Governance</vt:lpstr>
      <vt:lpstr>Algorithmetic Challenges in Intepretable ML</vt:lpstr>
      <vt:lpstr>Algorithmetic Challenges in Intepretable ML</vt:lpstr>
      <vt:lpstr>Algorithmetic Challenges in Intepretable ML</vt:lpstr>
      <vt:lpstr>Technical Reason Accurate Interpretable Models Might Exist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12 Spreadsheet Interfaces</dc:title>
  <dc:creator>Microsoft Office User</dc:creator>
  <cp:lastModifiedBy>Yiru Chen</cp:lastModifiedBy>
  <cp:revision>18</cp:revision>
  <dcterms:created xsi:type="dcterms:W3CDTF">2020-04-08T18:02:22Z</dcterms:created>
  <dcterms:modified xsi:type="dcterms:W3CDTF">2020-04-16T06:51:52Z</dcterms:modified>
</cp:coreProperties>
</file>